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704" r:id="rId18"/>
  </p:sldMasterIdLst>
  <p:sldIdLst>
    <p:sldId id="308" r:id="rId20"/>
    <p:sldId id="307" r:id="rId21"/>
    <p:sldId id="256" r:id="rId22"/>
    <p:sldId id="257" r:id="rId23"/>
    <p:sldId id="258" r:id="rId24"/>
    <p:sldId id="259" r:id="rId25"/>
    <p:sldId id="286" r:id="rId26"/>
    <p:sldId id="281" r:id="rId27"/>
    <p:sldId id="280" r:id="rId28"/>
    <p:sldId id="279" r:id="rId29"/>
    <p:sldId id="284" r:id="rId30"/>
    <p:sldId id="285" r:id="rId31"/>
    <p:sldId id="283" r:id="rId32"/>
    <p:sldId id="293" r:id="rId33"/>
    <p:sldId id="282" r:id="rId34"/>
    <p:sldId id="287" r:id="rId35"/>
    <p:sldId id="289" r:id="rId36"/>
    <p:sldId id="277" r:id="rId37"/>
    <p:sldId id="290" r:id="rId38"/>
    <p:sldId id="291" r:id="rId39"/>
    <p:sldId id="260" r:id="rId40"/>
    <p:sldId id="261" r:id="rId41"/>
    <p:sldId id="309" r:id="rId42"/>
    <p:sldId id="262" r:id="rId43"/>
    <p:sldId id="295" r:id="rId44"/>
    <p:sldId id="296" r:id="rId45"/>
    <p:sldId id="297" r:id="rId46"/>
    <p:sldId id="298" r:id="rId47"/>
    <p:sldId id="310" r:id="rId48"/>
    <p:sldId id="263" r:id="rId49"/>
    <p:sldId id="264" r:id="rId50"/>
    <p:sldId id="265" r:id="rId51"/>
    <p:sldId id="266" r:id="rId52"/>
    <p:sldId id="299" r:id="rId53"/>
    <p:sldId id="300" r:id="rId54"/>
    <p:sldId id="302" r:id="rId55"/>
    <p:sldId id="303" r:id="rId56"/>
    <p:sldId id="304" r:id="rId57"/>
    <p:sldId id="267" r:id="rId58"/>
    <p:sldId id="268" r:id="rId59"/>
    <p:sldId id="269" r:id="rId60"/>
    <p:sldId id="270" r:id="rId61"/>
    <p:sldId id="271" r:id="rId62"/>
    <p:sldId id="272" r:id="rId63"/>
    <p:sldId id="305" r:id="rId64"/>
    <p:sldId id="306" r:id="rId65"/>
    <p:sldId id="274" r:id="rId66"/>
    <p:sldId id="273" r:id="rId67"/>
    <p:sldId id="311" r:id="rId68"/>
    <p:sldId id="275" r:id="rId69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  <p:embeddedFontLst>
    <p:embeddedFont>
      <p:font typeface="맑은 고딕 Semilight" panose="020B0502040204020203" pitchFamily="50" charset="-127">
        <p:regular r:id="rId4"/>
      </p:font>
    </p:embeddedFont>
    <p:embeddedFont>
      <p:font typeface="메이플스토리" panose="02000300000000000000" pitchFamily="2" charset="-127">
        <p:regular r:id="rId1"/>
        <p:bold r:id="rId5"/>
      </p:font>
    </p:embeddedFont>
    <p:embeddedFont>
      <p:font typeface="맑은 고딕" panose="020B0503020000020004" pitchFamily="50" charset="-127">
        <p:regular r:id="rId2"/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7" autoAdjust="0"/>
    <p:restoredTop sz="93779" autoAdjust="0"/>
  </p:normalViewPr>
  <p:slideViewPr>
    <p:cSldViewPr snapToGrid="1" snapToObjects="1">
      <p:cViewPr varScale="1">
        <p:scale>
          <a:sx n="108" d="100"/>
          <a:sy n="108" d="100"/>
        </p:scale>
        <p:origin x="1608" y="102"/>
      </p:cViewPr>
      <p:guideLst>
        <p:guide orient="horz" pos="2158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5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1.fntdata"></Relationship><Relationship Id="rId5" Type="http://schemas.openxmlformats.org/officeDocument/2006/relationships/font" Target="fonts/font3.fntdata"></Relationship><Relationship Id="rId6" Type="http://schemas.openxmlformats.org/officeDocument/2006/relationships/font" Target="fonts/font6.fntdata"></Relationship><Relationship Id="rId18" Type="http://schemas.openxmlformats.org/officeDocument/2006/relationships/slideMaster" Target="slideMasters/slideMaster1.xml"></Relationship><Relationship Id="rId19" Type="http://schemas.openxmlformats.org/officeDocument/2006/relationships/theme" Target="theme/theme1.xml"></Relationship><Relationship Id="rId20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8" Type="http://schemas.openxmlformats.org/officeDocument/2006/relationships/slide" Target="slides/slide19.xml"></Relationship><Relationship Id="rId39" Type="http://schemas.openxmlformats.org/officeDocument/2006/relationships/slide" Target="slides/slide20.xml"></Relationship><Relationship Id="rId40" Type="http://schemas.openxmlformats.org/officeDocument/2006/relationships/slide" Target="slides/slide21.xml"></Relationship><Relationship Id="rId41" Type="http://schemas.openxmlformats.org/officeDocument/2006/relationships/slide" Target="slides/slide22.xml"></Relationship><Relationship Id="rId42" Type="http://schemas.openxmlformats.org/officeDocument/2006/relationships/slide" Target="slides/slide23.xml"></Relationship><Relationship Id="rId43" Type="http://schemas.openxmlformats.org/officeDocument/2006/relationships/slide" Target="slides/slide24.xml"></Relationship><Relationship Id="rId44" Type="http://schemas.openxmlformats.org/officeDocument/2006/relationships/slide" Target="slides/slide25.xml"></Relationship><Relationship Id="rId45" Type="http://schemas.openxmlformats.org/officeDocument/2006/relationships/slide" Target="slides/slide26.xml"></Relationship><Relationship Id="rId46" Type="http://schemas.openxmlformats.org/officeDocument/2006/relationships/slide" Target="slides/slide27.xml"></Relationship><Relationship Id="rId47" Type="http://schemas.openxmlformats.org/officeDocument/2006/relationships/slide" Target="slides/slide28.xml"></Relationship><Relationship Id="rId48" Type="http://schemas.openxmlformats.org/officeDocument/2006/relationships/slide" Target="slides/slide29.xml"></Relationship><Relationship Id="rId49" Type="http://schemas.openxmlformats.org/officeDocument/2006/relationships/slide" Target="slides/slide30.xml"></Relationship><Relationship Id="rId50" Type="http://schemas.openxmlformats.org/officeDocument/2006/relationships/slide" Target="slides/slide31.xml"></Relationship><Relationship Id="rId51" Type="http://schemas.openxmlformats.org/officeDocument/2006/relationships/slide" Target="slides/slide32.xml"></Relationship><Relationship Id="rId52" Type="http://schemas.openxmlformats.org/officeDocument/2006/relationships/slide" Target="slides/slide33.xml"></Relationship><Relationship Id="rId53" Type="http://schemas.openxmlformats.org/officeDocument/2006/relationships/slide" Target="slides/slide34.xml"></Relationship><Relationship Id="rId54" Type="http://schemas.openxmlformats.org/officeDocument/2006/relationships/slide" Target="slides/slide35.xml"></Relationship><Relationship Id="rId55" Type="http://schemas.openxmlformats.org/officeDocument/2006/relationships/slide" Target="slides/slide36.xml"></Relationship><Relationship Id="rId56" Type="http://schemas.openxmlformats.org/officeDocument/2006/relationships/slide" Target="slides/slide37.xml"></Relationship><Relationship Id="rId57" Type="http://schemas.openxmlformats.org/officeDocument/2006/relationships/slide" Target="slides/slide38.xml"></Relationship><Relationship Id="rId58" Type="http://schemas.openxmlformats.org/officeDocument/2006/relationships/slide" Target="slides/slide39.xml"></Relationship><Relationship Id="rId59" Type="http://schemas.openxmlformats.org/officeDocument/2006/relationships/slide" Target="slides/slide40.xml"></Relationship><Relationship Id="rId60" Type="http://schemas.openxmlformats.org/officeDocument/2006/relationships/slide" Target="slides/slide41.xml"></Relationship><Relationship Id="rId61" Type="http://schemas.openxmlformats.org/officeDocument/2006/relationships/slide" Target="slides/slide42.xml"></Relationship><Relationship Id="rId62" Type="http://schemas.openxmlformats.org/officeDocument/2006/relationships/slide" Target="slides/slide43.xml"></Relationship><Relationship Id="rId63" Type="http://schemas.openxmlformats.org/officeDocument/2006/relationships/slide" Target="slides/slide44.xml"></Relationship><Relationship Id="rId64" Type="http://schemas.openxmlformats.org/officeDocument/2006/relationships/slide" Target="slides/slide45.xml"></Relationship><Relationship Id="rId65" Type="http://schemas.openxmlformats.org/officeDocument/2006/relationships/slide" Target="slides/slide46.xml"></Relationship><Relationship Id="rId66" Type="http://schemas.openxmlformats.org/officeDocument/2006/relationships/slide" Target="slides/slide47.xml"></Relationship><Relationship Id="rId67" Type="http://schemas.openxmlformats.org/officeDocument/2006/relationships/slide" Target="slides/slide48.xml"></Relationship><Relationship Id="rId68" Type="http://schemas.openxmlformats.org/officeDocument/2006/relationships/slide" Target="slides/slide49.xml"></Relationship><Relationship Id="rId69" Type="http://schemas.openxmlformats.org/officeDocument/2006/relationships/slide" Target="slides/slide50.xml"></Relationship><Relationship Id="rId70" Type="http://schemas.openxmlformats.org/officeDocument/2006/relationships/viewProps" Target="viewProps.xml"></Relationship><Relationship Id="rId71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89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648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233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09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1387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40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861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518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71445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38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379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68E0-9274-4E78-BEF8-68E63DA4C233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image" Target="../media/fImage398065484552.jpeg"></Relationship><Relationship Id="rId2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1.png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443561541.jpeg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video" Target="../media/media1.mp4"></Relationship><Relationship Id="rId1" Type="http://schemas.microsoft.com/office/2007/relationships/media" Target="../media/media1.mp4"></Relationship><Relationship Id="rId4" Type="http://schemas.openxmlformats.org/officeDocument/2006/relationships/image" Target="../media/image13.png"></Relationship><Relationship Id="rId5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14.jpeg"></Relationship><Relationship Id="rId3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16.png"></Relationship><Relationship Id="rId3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3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image" Target="../media/fImage398065494552.jpeg"></Relationship><Relationship Id="rId2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image" Target="../media/image18.png"></Relationship><Relationship Id="rId5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8.png"></Relationship><Relationship Id="rId3" Type="http://schemas.openxmlformats.org/officeDocument/2006/relationships/image" Target="../media/image19.png"></Relationship><Relationship Id="rId4" Type="http://schemas.openxmlformats.org/officeDocument/2006/relationships/image" Target="../media/image20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21.jpeg"></Relationship><Relationship Id="rId3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video" Target="../media/media2.mp4"></Relationship><Relationship Id="rId1" Type="http://schemas.microsoft.com/office/2007/relationships/media" Target="../media/media2.mp4"></Relationship><Relationship Id="rId4" Type="http://schemas.openxmlformats.org/officeDocument/2006/relationships/image" Target="../media/image22.png"></Relationship><Relationship Id="rId5" Type="http://schemas.openxmlformats.org/officeDocument/2006/relationships/slideLayout" Target="../slideLayouts/slideLayout1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video" Target="../media/media3.mp4"></Relationship><Relationship Id="rId1" Type="http://schemas.microsoft.com/office/2007/relationships/media" Target="../media/media3.mp4"></Relationship><Relationship Id="rId4" Type="http://schemas.openxmlformats.org/officeDocument/2006/relationships/image" Target="../media/image23.png"></Relationship><Relationship Id="rId5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24.jpeg"></Relationship><Relationship Id="rId3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25.png"></Relationship><Relationship Id="rId3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26.png"></Relationship><Relationship Id="rId3" Type="http://schemas.openxmlformats.org/officeDocument/2006/relationships/slideLayout" Target="../slideLayouts/slideLayout1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27.png"></Relationship><Relationship Id="rId3" Type="http://schemas.openxmlformats.org/officeDocument/2006/relationships/slideLayout" Target="../slideLayouts/slideLayout1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28.png"></Relationship><Relationship Id="rId3" Type="http://schemas.openxmlformats.org/officeDocument/2006/relationships/slideLayout" Target="../slideLayouts/slideLayout1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29.png"></Relationship><Relationship Id="rId3" Type="http://schemas.openxmlformats.org/officeDocument/2006/relationships/slideLayout" Target="../slideLayouts/slideLayout1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video" Target="../media/media4.mp4"></Relationship><Relationship Id="rId1" Type="http://schemas.microsoft.com/office/2007/relationships/media" Target="../media/media4.mp4"></Relationship><Relationship Id="rId4" Type="http://schemas.openxmlformats.org/officeDocument/2006/relationships/image" Target="../media/image30.png"></Relationship><Relationship Id="rId5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image31.jpeg"></Relationship><Relationship Id="rId3" Type="http://schemas.openxmlformats.org/officeDocument/2006/relationships/slideLayout" Target="../slideLayouts/slideLayout1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image32.jpeg"></Relationship><Relationship Id="rId3" Type="http://schemas.openxmlformats.org/officeDocument/2006/relationships/slideLayout" Target="../slideLayouts/slideLayout1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video" Target="../media/media5.mp4"></Relationship><Relationship Id="rId1" Type="http://schemas.microsoft.com/office/2007/relationships/media" Target="../media/media5.mp4"></Relationship><Relationship Id="rId4" Type="http://schemas.openxmlformats.org/officeDocument/2006/relationships/image" Target="../media/image33.png"></Relationship><Relationship Id="rId5" Type="http://schemas.openxmlformats.org/officeDocument/2006/relationships/slideLayout" Target="../slideLayouts/slideLayout1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video" Target="../media/media6.mp4"></Relationship><Relationship Id="rId1" Type="http://schemas.microsoft.com/office/2007/relationships/media" Target="../media/media6.mp4"></Relationship><Relationship Id="rId4" Type="http://schemas.openxmlformats.org/officeDocument/2006/relationships/image" Target="../media/image34.png"></Relationship><Relationship Id="rId5" Type="http://schemas.openxmlformats.org/officeDocument/2006/relationships/slideLayout" Target="../slideLayouts/slideLayout1.xml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image" Target="../media/fImage398065504552.jpeg"></Relationship><Relationship Id="rId2" Type="http://schemas.openxmlformats.org/officeDocument/2006/relationships/slideLayout" Target="../slideLayouts/slideLayout2.xml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98066101699.jpeg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video" Target="../media/media8.mp4"></Relationship><Relationship Id="rId1" Type="http://schemas.microsoft.com/office/2007/relationships/media" Target="../media/media8.mp4"></Relationship><Relationship Id="rId4" Type="http://schemas.openxmlformats.org/officeDocument/2006/relationships/image" Target="../media/image36.png"></Relationship><Relationship Id="rId5" Type="http://schemas.openxmlformats.org/officeDocument/2006/relationships/slideLayout" Target="../slideLayouts/slideLayout1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video" Target="../media/media7.mp4"></Relationship><Relationship Id="rId1" Type="http://schemas.microsoft.com/office/2007/relationships/media" Target="../media/media7.mp4"></Relationship><Relationship Id="rId4" Type="http://schemas.openxmlformats.org/officeDocument/2006/relationships/image" Target="../media/image35.png"></Relationship><Relationship Id="rId5" Type="http://schemas.openxmlformats.org/officeDocument/2006/relationships/slideLayout" Target="../slideLayouts/slideLayout1.xml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73776814552.png"></Relationship><Relationship Id="rId3" Type="http://schemas.openxmlformats.org/officeDocument/2006/relationships/video" Target="../media/media1504889.mp4"></Relationship><Relationship Id="rId4" Type="http://schemas.microsoft.com/office/2007/relationships/media" Target="../media/media1504889.mp4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2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 대출을 위해 먼저 회원 검색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793115"/>
            <a:ext cx="7668260" cy="53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9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2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회원 이름을 기준으로 </a:t>
            </a: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“</a:t>
            </a:r>
            <a:r>
              <a:rPr lang="ko-KR" altLang="en-US" sz="13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천행운</a:t>
            </a: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”</a:t>
            </a: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을 검색했을 시 나오는 결과 화면</a:t>
            </a:r>
            <a:endParaRPr lang="en-US" altLang="ko-KR" sz="13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769620"/>
            <a:ext cx="7668260" cy="52806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18155" y="1988820"/>
            <a:ext cx="1049655" cy="215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86580" y="1988820"/>
            <a:ext cx="1049655" cy="215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0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49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확인 버튼을 누르면 </a:t>
            </a: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회원 목록에서 </a:t>
            </a: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“</a:t>
            </a:r>
            <a:r>
              <a:rPr lang="ko-KR" altLang="en-US" sz="13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천행운</a:t>
            </a: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”</a:t>
            </a: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을 찾아 포커스가 </a:t>
            </a:r>
            <a:r>
              <a:rPr lang="ko-KR" altLang="en-US" sz="13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맞춰짐</a:t>
            </a:r>
            <a:endParaRPr lang="en-US" altLang="ko-KR" sz="13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동시에 우측 패널의 회원정보에도 값이 전달 됨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754380"/>
            <a:ext cx="7668260" cy="52832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716145" y="1412875"/>
            <a:ext cx="3689985" cy="10801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5650" y="1844675"/>
            <a:ext cx="3960495" cy="1441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4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2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</a:t>
            </a: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 </a:t>
            </a: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검색 또한 같은 방식입니다</a:t>
            </a: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.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05" y="764540"/>
            <a:ext cx="7740650" cy="53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2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 번호 혹은 도서명으로 회원이 희망하는 도서를 검색</a:t>
            </a:r>
            <a:endParaRPr lang="en-US" altLang="ko-KR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" y="769620"/>
            <a:ext cx="7707630" cy="53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2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49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검색결과에서 선택한 도서에 포커스가 맞춰 지고</a:t>
            </a:r>
            <a:endParaRPr lang="en-US" altLang="ko-KR" sz="13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우측 패널에도 값이 전달 됨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769620"/>
            <a:ext cx="7708900" cy="5308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87450" y="4329430"/>
            <a:ext cx="165608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19620" y="2736850"/>
            <a:ext cx="1123315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3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2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우측 패널에 값을 확인하고 대여하기 버튼을 클릭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" y="769620"/>
            <a:ext cx="7604125" cy="523684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16145" y="1412875"/>
            <a:ext cx="3658235" cy="2298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236460" y="3710940"/>
            <a:ext cx="864235" cy="337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4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2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도서와 회원 모두 대출이 가능한 상태일 때 나오는 </a:t>
            </a:r>
            <a:r>
              <a:rPr lang="ko-KR" altLang="en-US" sz="13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대화창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" y="769620"/>
            <a:ext cx="7665085" cy="52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3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»"/>
            </a:pPr>
            <a:r>
              <a:rPr lang="ko-KR" altLang="en-US"/>
              <a:t>이푸 만약에</a:t>
            </a:r>
            <a:r>
              <a:rPr lang="en-US" altLang="ko-KR"/>
              <a:t>…</a:t>
            </a:r>
            <a:endParaRPr lang="ko-KR" altLang="en-US"/>
          </a:p>
          <a:p>
            <a:pPr marL="342900" indent="-342900" latinLnBrk="0">
              <a:buFont typeface="Arial"/>
              <a:buChar char="»"/>
            </a:pPr>
            <a:r>
              <a:rPr lang="ko-KR" altLang="ko-KR"/>
              <a:t>대출 불가능한 경우</a:t>
            </a:r>
            <a:endParaRPr lang="ko-KR" altLang="en-US"/>
          </a:p>
          <a:p>
            <a:pPr marL="342900" indent="-342900" latinLnBrk="0">
              <a:buFont typeface="Arial"/>
              <a:buChar char="»"/>
            </a:pPr>
            <a:r>
              <a:rPr lang="ko-KR" altLang="ko-KR"/>
              <a:t>도서가 없거나 회원이 대여 불가능일 때</a:t>
            </a:r>
            <a:endParaRPr lang="ko-KR" altLang="en-US"/>
          </a:p>
        </p:txBody>
      </p:sp>
      <p:pic>
        <p:nvPicPr>
          <p:cNvPr id="4" name="그림 1" descr="C:/Users/admin/AppData/Roaming/PolarisOffice/ETemp/10076_20304544/fImage39806548455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6440" y="3632835"/>
            <a:ext cx="2059305" cy="249364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3141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If...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 불가능한 도서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/>
              <a:ea typeface="잘풀리는오늘 Medium"/>
              <a:cs typeface="맑은 고딕 Semiligh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49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현재 대출 중이거나 외부 반출이 불가능한 도서인 경우 대출 불가능 상태로</a:t>
            </a:r>
            <a:endParaRPr lang="en-US" altLang="ko-KR" sz="13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우측 </a:t>
            </a:r>
            <a:r>
              <a:rPr lang="ko-KR" altLang="en-US" sz="13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도서정보</a:t>
            </a: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 패널의 테두리가 반짝이며 주의를 줌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05" y="779145"/>
            <a:ext cx="7726045" cy="53143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3755" y="2348865"/>
            <a:ext cx="4032250" cy="1511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72510" y="4013835"/>
            <a:ext cx="791845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3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admin/AppData/Roaming/PolarisOffice/ETemp/10076_20304544/fImage44435615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9" t="1365" r="72" b="-1365"/>
          <a:stretch>
            <a:fillRect/>
          </a:stretch>
        </p:blipFill>
        <p:spPr>
          <a:xfrm rot="0">
            <a:off x="635" y="43180"/>
            <a:ext cx="9168130" cy="6885305"/>
          </a:xfrm>
          <a:prstGeom prst="rect"/>
          <a:noFill/>
        </p:spPr>
      </p:pic>
      <p:sp>
        <p:nvSpPr>
          <p:cNvPr id="3" name="텍스트 상자 5"/>
          <p:cNvSpPr txBox="1">
            <a:spLocks/>
          </p:cNvSpPr>
          <p:nvPr/>
        </p:nvSpPr>
        <p:spPr>
          <a:xfrm rot="0">
            <a:off x="43180" y="579755"/>
            <a:ext cx="11780520" cy="26765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800">
                <a:latin typeface="맑은 고딕" charset="0"/>
                <a:ea typeface="맑은 고딕" charset="0"/>
              </a:rPr>
              <a:t>반갑습니다 E팀 발표를 맡은 이경준입니다.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2800">
                <a:latin typeface="맑은 고딕" charset="0"/>
                <a:ea typeface="맑은 고딕" charset="0"/>
              </a:rPr>
              <a:t>저는 잘생겼습니다. 방시혁이한테 전화왔는데 안간댔습니다. 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2800">
                <a:latin typeface="맑은 고딕" charset="0"/>
                <a:ea typeface="맑은 고딕" charset="0"/>
              </a:rPr>
              <a:t>계속 오라네요. 이제 춤도 노래도 싫다니까 정말...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2800">
                <a:latin typeface="맑은 고딕" charset="0"/>
                <a:ea typeface="맑은 고딕" charset="0"/>
              </a:rPr>
              <a:t>아 정말 귀찮아서 나 못살아. 제 소개가 길었습니다.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2800">
                <a:latin typeface="맑은 고딕" charset="0"/>
                <a:ea typeface="맑은 고딕" charset="0"/>
              </a:rPr>
              <a:t>도서관리프로그램과 회원용 도서 검색 프로그램을 만들어봤습니다.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2800">
                <a:latin typeface="맑은 고딕" charset="0"/>
                <a:ea typeface="맑은 고딕" charset="0"/>
              </a:rPr>
              <a:t>열심히 만들었습니다. 예쁘게 봐주세요!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If...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 불가능한 도서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/>
              <a:ea typeface="잘풀리는오늘 Medium"/>
              <a:cs typeface="맑은 고딕 Semiligh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49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마찬가지로 대출 가능 권수를 초과한 회원의 경우</a:t>
            </a:r>
            <a:endParaRPr lang="en-US" altLang="ko-KR" sz="13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대여하기를 눌렀을 시 대출이 불가능함을 테두리 강조로 알림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5" y="782955"/>
            <a:ext cx="7705090" cy="53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동작 확인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/>
              <a:ea typeface="잘풀리는오늘 Medium"/>
              <a:cs typeface="맑은 고딕 Semiligh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123440" y="260350"/>
            <a:ext cx="6912610" cy="69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err="1">
                <a:solidFill>
                  <a:schemeClr val="bg1">
                    <a:lumMod val="9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회원등급에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 따라 </a:t>
            </a:r>
            <a:r>
              <a:rPr lang="ko-KR" altLang="en-US" sz="1300" dirty="0" err="1">
                <a:solidFill>
                  <a:schemeClr val="bg1">
                    <a:lumMod val="9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대여가능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 권수가 달라서</a:t>
            </a:r>
          </a:p>
          <a:p>
            <a:pPr algn="ctr">
              <a:defRPr/>
            </a:pPr>
            <a:r>
              <a:rPr lang="ko-KR" altLang="en-US" sz="1300" dirty="0" err="1">
                <a:solidFill>
                  <a:schemeClr val="bg1">
                    <a:lumMod val="9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일반회원의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 경우 한 권을 빌릴 시 다른 책 대여 불가</a:t>
            </a:r>
          </a:p>
          <a:p>
            <a:pPr algn="ctr">
              <a:defRPr/>
            </a:pP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 후에 대여가능하게 등급별 대여가능횟수 부여</a:t>
            </a:r>
          </a:p>
        </p:txBody>
      </p:sp>
      <p:pic>
        <p:nvPicPr>
          <p:cNvPr id="77" name="bandicam 2020-11-29 11-52-18-691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791210" y="1196975"/>
            <a:ext cx="7813040" cy="5182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67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29167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 도서관리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2445" y="804545"/>
            <a:ext cx="8118475" cy="557657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060065" y="260350"/>
            <a:ext cx="5544820" cy="58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1. </a:t>
            </a:r>
            <a:r>
              <a:rPr lang="ko-KR" altLang="en-US" sz="16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도서관 보유 도서 검색</a:t>
            </a:r>
            <a:endParaRPr lang="ko-KR" altLang="en-US" sz="16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2. </a:t>
            </a:r>
            <a:r>
              <a:rPr lang="ko-KR" altLang="en-US" sz="16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신규 반입 도서 등록</a:t>
            </a:r>
            <a:endParaRPr lang="en-US" altLang="ko-KR" sz="16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5"/>
          <p:cNvGrpSpPr/>
          <p:nvPr/>
        </p:nvGrpSpPr>
        <p:grpSpPr>
          <a:xfrm rot="10800000">
            <a:off x="-1905" y="6416040"/>
            <a:ext cx="9146540" cy="121285"/>
            <a:chOff x="-1905" y="6416040"/>
            <a:chExt cx="9146540" cy="12128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Rect 0"/>
            <p:cNvSpPr>
              <a:spLocks/>
            </p:cNvSpPr>
            <p:nvPr/>
          </p:nvSpPr>
          <p:spPr>
            <a:xfrm rot="64800000" flipV="1">
              <a:off x="0" y="6416040"/>
              <a:ext cx="9144635" cy="25400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67" name="Rect 0"/>
            <p:cNvSpPr>
              <a:spLocks/>
            </p:cNvSpPr>
            <p:nvPr/>
          </p:nvSpPr>
          <p:spPr>
            <a:xfrm rot="64800000" flipV="1">
              <a:off x="0" y="6456680"/>
              <a:ext cx="5627370" cy="20320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68" name="Rect 0"/>
            <p:cNvSpPr>
              <a:spLocks/>
            </p:cNvSpPr>
            <p:nvPr/>
          </p:nvSpPr>
          <p:spPr>
            <a:xfrm rot="64800000" flipV="1">
              <a:off x="0" y="6492875"/>
              <a:ext cx="4403725" cy="15240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69" name="Rect 0"/>
            <p:cNvSpPr>
              <a:spLocks/>
            </p:cNvSpPr>
            <p:nvPr/>
          </p:nvSpPr>
          <p:spPr>
            <a:xfrm rot="64800000" flipV="1">
              <a:off x="-1905" y="6523990"/>
              <a:ext cx="3345815" cy="13335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5" name="Rect 0"/>
          <p:cNvSpPr txBox="1">
            <a:spLocks/>
          </p:cNvSpPr>
          <p:nvPr/>
        </p:nvSpPr>
        <p:spPr>
          <a:xfrm rot="0">
            <a:off x="107315" y="476885"/>
            <a:ext cx="2520950" cy="293370"/>
          </a:xfrm>
          <a:prstGeom prst="rect"/>
          <a:noFill/>
          <a:scene3d>
            <a:camera prst="obliqueTopLeft"/>
            <a:lightRig rig="threePt" dir="t"/>
          </a:scene3d>
          <a:sp3d prstMaterial="warmMatte">
            <a:bevelT w="76200" h="76200" prst="circle"/>
          </a:sp3d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charset="0"/>
                <a:ea typeface="잘풀리는오늘 Medium" charset="0"/>
                <a:cs typeface="맑은 고딕 Semilight" charset="0"/>
              </a:rPr>
              <a:t>도서관리프로그램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charset="0"/>
                <a:ea typeface="잘풀리는오늘 Medium" charset="0"/>
                <a:cs typeface="맑은 고딕 Semilight" charset="0"/>
              </a:rPr>
              <a:t>in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charset="0"/>
                <a:ea typeface="잘풀리는오늘 Medium" charset="0"/>
                <a:cs typeface="맑은 고딕 Semilight" charset="0"/>
              </a:rPr>
              <a:t> 도서관리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잘풀리는오늘 Medium" charset="0"/>
              <a:ea typeface="잘풀리는오늘 Medium" charset="0"/>
              <a:cs typeface="맑은 고딕 Semilight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212090" y="236855"/>
            <a:ext cx="123825" cy="123825"/>
          </a:xfrm>
          <a:prstGeom prst="ellipse"/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73" name="Rect 0"/>
          <p:cNvSpPr txBox="1">
            <a:spLocks/>
          </p:cNvSpPr>
          <p:nvPr/>
        </p:nvSpPr>
        <p:spPr>
          <a:xfrm rot="0">
            <a:off x="3347720" y="116840"/>
            <a:ext cx="5617210" cy="3086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2. 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신규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 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반입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 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도서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 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등록</a:t>
            </a:r>
            <a:endParaRPr lang="ko-KR" altLang="en-US" sz="1400">
              <a:solidFill>
                <a:srgbClr val="404040"/>
              </a:solidFill>
              <a:latin typeface="잘풀리는오늘 Medium" charset="0"/>
              <a:ea typeface="잘풀리는오늘 Medium" charset="0"/>
            </a:endParaRPr>
          </a:p>
        </p:txBody>
      </p:sp>
      <p:sp>
        <p:nvSpPr>
          <p:cNvPr id="74" name="텍스트 상자 6"/>
          <p:cNvSpPr txBox="1">
            <a:spLocks/>
          </p:cNvSpPr>
          <p:nvPr/>
        </p:nvSpPr>
        <p:spPr>
          <a:xfrm rot="0">
            <a:off x="493395" y="1141730"/>
            <a:ext cx="814768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도서 신규 등록 시 국립중앙도서관 공공데이터 활용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[검색 기준]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● 도서명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● 저자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● ISBN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 도서관리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347720" y="116840"/>
            <a:ext cx="561657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2. </a:t>
            </a:r>
            <a:r>
              <a:rPr lang="ko-KR" altLang="en-US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신규 반입 도서 등록</a:t>
            </a:r>
            <a:endParaRPr lang="ko-KR" altLang="en-US" sz="14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841375"/>
            <a:ext cx="8025765" cy="552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 도서관리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347720" y="116840"/>
            <a:ext cx="5616575" cy="73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2. </a:t>
            </a:r>
            <a:r>
              <a:rPr lang="ko-KR" altLang="en-US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신규 반입 도서 등록</a:t>
            </a:r>
            <a:endParaRPr lang="en-US" altLang="ko-KR" sz="14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필수 </a:t>
            </a:r>
            <a:r>
              <a:rPr lang="ko-KR" altLang="en-US" sz="14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입력값인</a:t>
            </a:r>
            <a:r>
              <a:rPr lang="ko-KR" altLang="en-US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 </a:t>
            </a:r>
            <a:r>
              <a:rPr lang="ko-KR" altLang="en-US" sz="14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도서위치</a:t>
            </a:r>
            <a:r>
              <a:rPr lang="en-US" altLang="ko-KR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, </a:t>
            </a:r>
            <a:r>
              <a:rPr lang="ko-KR" altLang="en-US" sz="14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도서기호를</a:t>
            </a:r>
            <a:r>
              <a:rPr lang="ko-KR" altLang="en-US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 공란으로 추가할 시</a:t>
            </a:r>
            <a:endParaRPr lang="en-US" altLang="ko-KR" sz="14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분홍색 포커스 발생</a:t>
            </a:r>
            <a:endParaRPr lang="ko-KR" altLang="en-US" sz="14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" y="770255"/>
            <a:ext cx="8156575" cy="5628640"/>
          </a:xfrm>
          <a:prstGeom prst="rect">
            <a:avLst/>
          </a:prstGeom>
        </p:spPr>
      </p:pic>
      <p:sp>
        <p:nvSpPr>
          <p:cNvPr id="74" name="도형 7"/>
          <p:cNvSpPr>
            <a:spLocks/>
          </p:cNvSpPr>
          <p:nvPr/>
        </p:nvSpPr>
        <p:spPr>
          <a:xfrm rot="0">
            <a:off x="5595620" y="4834890"/>
            <a:ext cx="1843405" cy="5797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5" name="텍스트 상자 10"/>
          <p:cNvSpPr txBox="1">
            <a:spLocks/>
          </p:cNvSpPr>
          <p:nvPr/>
        </p:nvSpPr>
        <p:spPr>
          <a:xfrm rot="0">
            <a:off x="5984875" y="4462780"/>
            <a:ext cx="13760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solidFill>
                  <a:srgbClr val="FF0000"/>
                </a:solidFill>
                <a:latin typeface="잘풀리는오늘 Medium" charset="0"/>
                <a:ea typeface="잘풀리는오늘 Medium" charset="0"/>
              </a:rPr>
              <a:t>필수 입력</a:t>
            </a:r>
            <a:endParaRPr lang="ko-KR" altLang="en-US" sz="1800">
              <a:solidFill>
                <a:srgbClr val="FF0000"/>
              </a:solidFill>
              <a:latin typeface="잘풀리는오늘 Medium" charset="0"/>
              <a:ea typeface="잘풀리는오늘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758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 도서관리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347720" y="116840"/>
            <a:ext cx="5616575" cy="73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2. </a:t>
            </a:r>
            <a:r>
              <a:rPr lang="ko-KR" altLang="en-US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신규 반입 도서 등록</a:t>
            </a:r>
            <a:endParaRPr lang="en-US" altLang="ko-KR" sz="14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>
              <a:defRPr/>
            </a:pPr>
            <a:r>
              <a:rPr lang="ko-KR" altLang="en-US" sz="14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도서기호</a:t>
            </a:r>
            <a:r>
              <a:rPr lang="ko-KR" altLang="en-US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 생성 버튼을 누르면</a:t>
            </a:r>
            <a:endParaRPr lang="en-US" altLang="ko-KR" sz="14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>
              <a:defRPr/>
            </a:pPr>
            <a:r>
              <a:rPr lang="ko-KR" altLang="en-US" sz="14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리재철</a:t>
            </a:r>
            <a:r>
              <a:rPr lang="ko-KR" altLang="en-US" sz="14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 표기법에 따라 도서명과 저자의 값을 읽어 자동으로 </a:t>
            </a:r>
            <a:r>
              <a:rPr lang="ko-KR" altLang="en-US" sz="1400" dirty="0" err="1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생성해줌</a:t>
            </a:r>
            <a:endParaRPr lang="ko-KR" altLang="en-US" sz="14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 descr="C:/Users/admin/AppData/Roaming/PolarisOffice/ETemp/10076_20304544/image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4190" y="786130"/>
            <a:ext cx="8133080" cy="5600700"/>
          </a:xfrm>
          <a:prstGeom prst="rect"/>
          <a:noFill/>
        </p:spPr>
      </p:pic>
      <p:sp>
        <p:nvSpPr>
          <p:cNvPr id="74" name="도형 12"/>
          <p:cNvSpPr>
            <a:spLocks/>
          </p:cNvSpPr>
          <p:nvPr/>
        </p:nvSpPr>
        <p:spPr>
          <a:xfrm rot="0">
            <a:off x="6478270" y="4834890"/>
            <a:ext cx="960755" cy="5797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5" name="텍스트 상자 13"/>
          <p:cNvSpPr txBox="1">
            <a:spLocks/>
          </p:cNvSpPr>
          <p:nvPr/>
        </p:nvSpPr>
        <p:spPr>
          <a:xfrm rot="0">
            <a:off x="5984875" y="4462780"/>
            <a:ext cx="212852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solidFill>
                  <a:srgbClr val="FF0000"/>
                </a:solidFill>
                <a:latin typeface="잘풀리는오늘 Medium" charset="0"/>
                <a:ea typeface="잘풀리는오늘 Medium" charset="0"/>
              </a:rPr>
              <a:t>도서 기호 자동생성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</p:spPr>
        <p:txBody>
          <a:bodyPr/>
          <a:lstStyle/>
          <a:p>
            <a:r>
              <a:rPr lang="en-US" altLang="ko-KR" dirty="0" smtClean="0"/>
              <a:t>If </a:t>
            </a:r>
            <a:r>
              <a:rPr lang="ko-KR" altLang="en-US" dirty="0" smtClean="0"/>
              <a:t>만약에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도서명 혹은 저자명이 한글이 아니라면</a:t>
            </a:r>
            <a:endParaRPr lang="ko-KR" altLang="en-US" dirty="0"/>
          </a:p>
        </p:txBody>
      </p:sp>
      <p:pic>
        <p:nvPicPr>
          <p:cNvPr id="4" name="그림 2" descr="C:/Users/admin/AppData/Roaming/PolarisOffice/ETemp/10076_20304544/fImage39806549455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8510" y="2776855"/>
            <a:ext cx="2059305" cy="249364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56434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781050"/>
            <a:ext cx="8133715" cy="559689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 도서관리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347720" y="116840"/>
            <a:ext cx="5617210" cy="52260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2. 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신규 반입 도서 등록</a:t>
            </a:r>
            <a:endParaRPr lang="ko-KR" altLang="en-US" sz="1400">
              <a:solidFill>
                <a:srgbClr val="404040"/>
              </a:solidFill>
              <a:latin typeface="잘풀리는오늘 Medium" charset="0"/>
              <a:ea typeface="잘풀리는오늘 Medium" charset="0"/>
            </a:endParaRPr>
          </a:p>
          <a:p>
            <a:pPr marL="0" indent="0" latinLnBrk="0">
              <a:buFontTx/>
              <a:buNone/>
              <a:defRPr/>
            </a:pP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도서명 혹은 저자명이 한글이 아니라면 대화창이 열림</a:t>
            </a:r>
            <a:endParaRPr lang="ko-KR" altLang="en-US" sz="1400">
              <a:solidFill>
                <a:srgbClr val="404040"/>
              </a:solidFill>
              <a:latin typeface="잘풀리는오늘 Medium" charset="0"/>
              <a:ea typeface="잘풀리는오늘 Med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0" y="1734820"/>
            <a:ext cx="366776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admin/AppData/Roaming/PolarisOffice/ETemp/10076_20304544/image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920" y="781050"/>
            <a:ext cx="8134350" cy="5597525"/>
          </a:xfrm>
          <a:prstGeom prst="rect"/>
          <a:noFill/>
        </p:spPr>
      </p:pic>
      <p:grpSp>
        <p:nvGrpSpPr>
          <p:cNvPr id="65" name="Group 5"/>
          <p:cNvGrpSpPr/>
          <p:nvPr/>
        </p:nvGrpSpPr>
        <p:grpSpPr>
          <a:xfrm rot="10800000">
            <a:off x="-1905" y="6416040"/>
            <a:ext cx="9146540" cy="121285"/>
            <a:chOff x="-1905" y="6416040"/>
            <a:chExt cx="9146540" cy="12128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Rect 0"/>
            <p:cNvSpPr>
              <a:spLocks/>
            </p:cNvSpPr>
            <p:nvPr/>
          </p:nvSpPr>
          <p:spPr>
            <a:xfrm rot="43200000" flipV="1">
              <a:off x="0" y="6416040"/>
              <a:ext cx="9144635" cy="25400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67" name="Rect 0"/>
            <p:cNvSpPr>
              <a:spLocks/>
            </p:cNvSpPr>
            <p:nvPr/>
          </p:nvSpPr>
          <p:spPr>
            <a:xfrm rot="43200000" flipV="1">
              <a:off x="0" y="6456680"/>
              <a:ext cx="5627370" cy="20320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68" name="Rect 0"/>
            <p:cNvSpPr>
              <a:spLocks/>
            </p:cNvSpPr>
            <p:nvPr/>
          </p:nvSpPr>
          <p:spPr>
            <a:xfrm rot="43200000" flipV="1">
              <a:off x="0" y="6492875"/>
              <a:ext cx="4403725" cy="15240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69" name="Rect 0"/>
            <p:cNvSpPr>
              <a:spLocks/>
            </p:cNvSpPr>
            <p:nvPr/>
          </p:nvSpPr>
          <p:spPr>
            <a:xfrm rot="43200000" flipV="1">
              <a:off x="-1905" y="6523990"/>
              <a:ext cx="3345815" cy="13335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5" name="Rect 0"/>
          <p:cNvSpPr txBox="1">
            <a:spLocks/>
          </p:cNvSpPr>
          <p:nvPr/>
        </p:nvSpPr>
        <p:spPr>
          <a:xfrm rot="0">
            <a:off x="107315" y="476885"/>
            <a:ext cx="2520950" cy="293370"/>
          </a:xfrm>
          <a:prstGeom prst="rect"/>
          <a:noFill/>
          <a:scene3d>
            <a:camera prst="obliqueTopLeft"/>
            <a:lightRig rig="threePt" dir="t"/>
          </a:scene3d>
          <a:sp3d prstMaterial="warmMatte">
            <a:bevelT w="76200" h="76200" prst="circle"/>
          </a:sp3d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charset="0"/>
                <a:ea typeface="잘풀리는오늘 Medium" charset="0"/>
                <a:cs typeface="맑은 고딕 Semilight" charset="0"/>
              </a:rPr>
              <a:t>도서관리프로그램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charset="0"/>
                <a:ea typeface="잘풀리는오늘 Medium" charset="0"/>
                <a:cs typeface="맑은 고딕 Semilight" charset="0"/>
              </a:rPr>
              <a:t>in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charset="0"/>
                <a:ea typeface="잘풀리는오늘 Medium" charset="0"/>
                <a:cs typeface="맑은 고딕 Semilight" charset="0"/>
              </a:rPr>
              <a:t> 도서관리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잘풀리는오늘 Medium" charset="0"/>
              <a:ea typeface="잘풀리는오늘 Medium" charset="0"/>
              <a:cs typeface="맑은 고딕 Semilight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212090" y="236855"/>
            <a:ext cx="123825" cy="123825"/>
          </a:xfrm>
          <a:prstGeom prst="ellipse"/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73" name="Rect 0"/>
          <p:cNvSpPr txBox="1">
            <a:spLocks/>
          </p:cNvSpPr>
          <p:nvPr/>
        </p:nvSpPr>
        <p:spPr>
          <a:xfrm rot="0">
            <a:off x="3347720" y="116840"/>
            <a:ext cx="5617210" cy="73787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2. 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신규 반입 도서 등록</a:t>
            </a:r>
            <a:endParaRPr lang="ko-KR" altLang="en-US" sz="1400">
              <a:solidFill>
                <a:srgbClr val="404040"/>
              </a:solidFill>
              <a:latin typeface="잘풀리는오늘 Medium" charset="0"/>
              <a:ea typeface="잘풀리는오늘 Medium" charset="0"/>
            </a:endParaRPr>
          </a:p>
          <a:p>
            <a:pPr marL="0" indent="0" latinLnBrk="0">
              <a:buFontTx/>
              <a:buNone/>
              <a:defRPr/>
            </a:pP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도서명 혹은 저자명이 한글이 아니라면 대화창이 열림</a:t>
            </a:r>
            <a:endParaRPr lang="ko-KR" altLang="en-US" sz="1400">
              <a:solidFill>
                <a:srgbClr val="404040"/>
              </a:solidFill>
              <a:latin typeface="잘풀리는오늘 Medium" charset="0"/>
              <a:ea typeface="잘풀리는오늘 Medium" charset="0"/>
            </a:endParaRPr>
          </a:p>
          <a:p>
            <a:pPr marL="0" indent="0" latinLnBrk="0">
              <a:buFontTx/>
              <a:buNone/>
              <a:defRPr/>
            </a:pP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새로 </a:t>
            </a:r>
            <a:r>
              <a:rPr lang="ko-KR" altLang="en-US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입력한 도서명과 저자명에 따라 자동생성된 결과 모습</a:t>
            </a:r>
            <a:r>
              <a:rPr lang="en-US" altLang="ko-KR" sz="14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.</a:t>
            </a:r>
            <a:endParaRPr lang="ko-KR" altLang="en-US" sz="1400">
              <a:solidFill>
                <a:srgbClr val="404040"/>
              </a:solidFill>
              <a:latin typeface="잘풀리는오늘 Medium" charset="0"/>
              <a:ea typeface="잘풀리는오늘 Medium" charset="0"/>
            </a:endParaRPr>
          </a:p>
        </p:txBody>
      </p:sp>
      <p:pic>
        <p:nvPicPr>
          <p:cNvPr id="3" name="Picture " descr="C:/Users/admin/AppData/Roaming/PolarisOffice/ETemp/10076_20304544/image1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34920" y="1734820"/>
            <a:ext cx="3668395" cy="1810385"/>
          </a:xfrm>
          <a:prstGeom prst="rect"/>
          <a:noFill/>
        </p:spPr>
      </p:pic>
      <p:pic>
        <p:nvPicPr>
          <p:cNvPr id="4" name="Picture " descr="C:/Users/admin/AppData/Roaming/PolarisOffice/ETemp/10076_20304544/image2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34920" y="3611880"/>
            <a:ext cx="2456815" cy="1158240"/>
          </a:xfrm>
          <a:prstGeom prst="rect"/>
          <a:noFill/>
        </p:spPr>
      </p:pic>
      <p:sp>
        <p:nvSpPr>
          <p:cNvPr id="74" name="Rect 0"/>
          <p:cNvSpPr>
            <a:spLocks/>
          </p:cNvSpPr>
          <p:nvPr/>
        </p:nvSpPr>
        <p:spPr>
          <a:xfrm rot="0">
            <a:off x="2603500" y="4333240"/>
            <a:ext cx="208280" cy="25971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6" name="Rect 0"/>
          <p:cNvSpPr>
            <a:spLocks/>
          </p:cNvSpPr>
          <p:nvPr/>
        </p:nvSpPr>
        <p:spPr>
          <a:xfrm rot="0">
            <a:off x="3046730" y="4335780"/>
            <a:ext cx="208280" cy="259715"/>
          </a:xfrm>
          <a:prstGeom prst="rect"/>
          <a:noFill/>
          <a:ln w="25400" cap="flat" cmpd="sng">
            <a:solidFill>
              <a:srgbClr val="7DCD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5" name="Rect 0"/>
          <p:cNvSpPr>
            <a:spLocks/>
          </p:cNvSpPr>
          <p:nvPr/>
        </p:nvSpPr>
        <p:spPr>
          <a:xfrm rot="0">
            <a:off x="2813685" y="4335780"/>
            <a:ext cx="222885" cy="259715"/>
          </a:xfrm>
          <a:prstGeom prst="rect"/>
          <a:noFill/>
          <a:ln w="25400" cap="flat" cmpd="sng">
            <a:solidFill>
              <a:srgbClr val="8000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7" name="Rect 0"/>
          <p:cNvSpPr txBox="1">
            <a:spLocks/>
          </p:cNvSpPr>
          <p:nvPr/>
        </p:nvSpPr>
        <p:spPr>
          <a:xfrm rot="0">
            <a:off x="925830" y="3753485"/>
            <a:ext cx="17824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저자명 첫 글자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 txBox="1">
            <a:spLocks/>
          </p:cNvSpPr>
          <p:nvPr/>
        </p:nvSpPr>
        <p:spPr>
          <a:xfrm rot="0">
            <a:off x="1136015" y="5208905"/>
            <a:ext cx="3362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두 번째 글자의 초성과 중성을 숫자로 변환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9" name="Rect 0"/>
          <p:cNvSpPr txBox="1">
            <a:spLocks/>
          </p:cNvSpPr>
          <p:nvPr/>
        </p:nvSpPr>
        <p:spPr>
          <a:xfrm rot="0">
            <a:off x="3350260" y="3306445"/>
            <a:ext cx="249682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도서명 첫 글자의 초성</a:t>
            </a:r>
            <a:endParaRPr lang="ko-KR" altLang="en-US"/>
          </a:p>
        </p:txBody>
      </p:sp>
      <p:sp>
        <p:nvSpPr>
          <p:cNvPr id="80" name="Rect 0"/>
          <p:cNvSpPr>
            <a:spLocks/>
          </p:cNvSpPr>
          <p:nvPr/>
        </p:nvSpPr>
        <p:spPr>
          <a:xfrm rot="0">
            <a:off x="925830" y="3736340"/>
            <a:ext cx="1669415" cy="38100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Rect 0"/>
          <p:cNvSpPr>
            <a:spLocks/>
          </p:cNvSpPr>
          <p:nvPr/>
        </p:nvSpPr>
        <p:spPr>
          <a:xfrm rot="0">
            <a:off x="1216025" y="5203190"/>
            <a:ext cx="3082925" cy="635635"/>
          </a:xfrm>
          <a:prstGeom prst="rect"/>
          <a:noFill/>
          <a:ln w="25400" cap="flat" cmpd="sng">
            <a:solidFill>
              <a:srgbClr val="8000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2" name="Rect 0"/>
          <p:cNvSpPr>
            <a:spLocks/>
          </p:cNvSpPr>
          <p:nvPr/>
        </p:nvSpPr>
        <p:spPr>
          <a:xfrm rot="0">
            <a:off x="3438525" y="3308985"/>
            <a:ext cx="2313940" cy="349885"/>
          </a:xfrm>
          <a:prstGeom prst="rect"/>
          <a:noFill/>
          <a:ln w="25400" cap="flat" cmpd="sng">
            <a:solidFill>
              <a:srgbClr val="7DCD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3" name="Rect 0"/>
          <p:cNvCxnSpPr>
            <a:stCxn id="80" idx="3"/>
            <a:endCxn id="74" idx="0"/>
          </p:cNvCxnSpPr>
          <p:nvPr/>
        </p:nvCxnSpPr>
        <p:spPr>
          <a:xfrm rot="0">
            <a:off x="2594610" y="3926840"/>
            <a:ext cx="113665" cy="40703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t 0"/>
          <p:cNvCxnSpPr>
            <a:stCxn id="81" idx="0"/>
            <a:endCxn id="75" idx="2"/>
          </p:cNvCxnSpPr>
          <p:nvPr/>
        </p:nvCxnSpPr>
        <p:spPr>
          <a:xfrm rot="0" flipV="1">
            <a:off x="2757170" y="4594860"/>
            <a:ext cx="168275" cy="608965"/>
          </a:xfrm>
          <a:prstGeom prst="line"/>
          <a:ln w="38100" cap="flat" cmpd="sng">
            <a:solidFill>
              <a:srgbClr val="80007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t 0"/>
          <p:cNvCxnSpPr>
            <a:stCxn id="76" idx="0"/>
            <a:endCxn id="82" idx="2"/>
          </p:cNvCxnSpPr>
          <p:nvPr/>
        </p:nvCxnSpPr>
        <p:spPr>
          <a:xfrm rot="0" flipV="1">
            <a:off x="3150870" y="3658235"/>
            <a:ext cx="1445260" cy="678180"/>
          </a:xfrm>
          <a:prstGeom prst="line"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810" y="-4445"/>
            <a:ext cx="9144000" cy="60934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07695" y="609600"/>
            <a:ext cx="7128510" cy="90297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도서관리프로그램</a:t>
            </a:r>
          </a:p>
          <a:p>
            <a:pPr lvl="0">
              <a:defRPr/>
            </a:pPr>
            <a:r>
              <a:rPr lang="en-US" altLang="ko-KR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&amp;</a:t>
            </a:r>
          </a:p>
          <a:p>
            <a:pPr lvl="0">
              <a:defRPr/>
            </a:pPr>
            <a:r>
              <a:rPr lang="ko-KR" altLang="en-US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도서회원프로그램</a:t>
            </a:r>
          </a:p>
        </p:txBody>
      </p:sp>
      <p:sp>
        <p:nvSpPr>
          <p:cNvPr id="22" name="1/2 액자 21"/>
          <p:cNvSpPr/>
          <p:nvPr/>
        </p:nvSpPr>
        <p:spPr>
          <a:xfrm>
            <a:off x="463550" y="472440"/>
            <a:ext cx="431800" cy="431800"/>
          </a:xfrm>
          <a:prstGeom prst="halfFrame">
            <a:avLst>
              <a:gd name="adj1" fmla="val 9373"/>
              <a:gd name="adj2" fmla="val 10229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868035" y="6093460"/>
            <a:ext cx="3092450" cy="57213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p3d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E</a:t>
            </a:r>
            <a:r>
              <a:rPr lang="ko-KR" altLang="en-US" sz="16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팀</a:t>
            </a:r>
          </a:p>
          <a:p>
            <a:pPr algn="r">
              <a:defRPr/>
            </a:pPr>
            <a:r>
              <a:rPr lang="ko-KR" altLang="en-US" sz="16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최민석</a:t>
            </a:r>
            <a:r>
              <a:rPr lang="en-US" altLang="ko-KR" sz="16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,</a:t>
            </a:r>
            <a:r>
              <a:rPr lang="ko-KR" altLang="en-US" sz="16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천행운</a:t>
            </a:r>
            <a:r>
              <a:rPr lang="en-US" altLang="ko-KR" sz="16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,</a:t>
            </a:r>
            <a:r>
              <a:rPr lang="ko-KR" altLang="en-US" sz="1600" b="0" spc="3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이경준</a:t>
            </a:r>
          </a:p>
        </p:txBody>
      </p:sp>
      <p:grpSp>
        <p:nvGrpSpPr>
          <p:cNvPr id="177" name="그룹 176"/>
          <p:cNvGrpSpPr/>
          <p:nvPr/>
        </p:nvGrpSpPr>
        <p:grpSpPr>
          <a:xfrm>
            <a:off x="410210" y="5769610"/>
            <a:ext cx="1378585" cy="201295"/>
            <a:chOff x="410210" y="5769610"/>
            <a:chExt cx="1378585" cy="201295"/>
          </a:xfrm>
          <a:scene3d>
            <a:camera prst="obliqueTopLeft"/>
            <a:lightRig rig="threePt" dir="t"/>
          </a:scene3d>
        </p:grpSpPr>
        <p:grpSp>
          <p:nvGrpSpPr>
            <p:cNvPr id="55" name="그룹 54"/>
            <p:cNvGrpSpPr/>
            <p:nvPr/>
          </p:nvGrpSpPr>
          <p:grpSpPr>
            <a:xfrm rot="10800000">
              <a:off x="410210" y="5916295"/>
              <a:ext cx="1378585" cy="55245"/>
              <a:chOff x="410210" y="5916295"/>
              <a:chExt cx="1378585" cy="55245"/>
            </a:xfrm>
            <a:solidFill>
              <a:schemeClr val="bg1"/>
            </a:solidFill>
          </p:grpSpPr>
          <p:sp>
            <p:nvSpPr>
              <p:cNvPr id="56" name="직사각형 55"/>
              <p:cNvSpPr/>
              <p:nvPr/>
            </p:nvSpPr>
            <p:spPr>
              <a:xfrm>
                <a:off x="1458595" y="5918835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385570" y="5918835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203325" y="5918835"/>
                <a:ext cx="7302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18235" y="5916295"/>
                <a:ext cx="23495" cy="552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069975" y="5916295"/>
                <a:ext cx="23495" cy="552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982345" y="5918835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36930" y="5918835"/>
                <a:ext cx="10985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76605" y="5918835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643890" y="5918835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09575" y="5916295"/>
                <a:ext cx="36830" cy="552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325880" y="5918835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619250" y="5918835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655445" y="5918835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760220" y="5916295"/>
                <a:ext cx="28575" cy="552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691640" y="5918835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568450" y="5918835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689610" y="5918835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83870" y="5918835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516890" y="5918835"/>
                <a:ext cx="7302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410210" y="5843270"/>
              <a:ext cx="1378585" cy="55245"/>
              <a:chOff x="410210" y="5843270"/>
              <a:chExt cx="1378585" cy="55245"/>
            </a:xfrm>
            <a:solidFill>
              <a:schemeClr val="bg1"/>
            </a:solidFill>
          </p:grpSpPr>
          <p:sp>
            <p:nvSpPr>
              <p:cNvPr id="137" name="직사각형 136"/>
              <p:cNvSpPr/>
              <p:nvPr/>
            </p:nvSpPr>
            <p:spPr>
              <a:xfrm>
                <a:off x="702945" y="5843270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775970" y="5843270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922655" y="5843270"/>
                <a:ext cx="7302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1057275" y="5843270"/>
                <a:ext cx="23495" cy="552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1105535" y="5843270"/>
                <a:ext cx="23495" cy="552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1179195" y="5843270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1252220" y="5843270"/>
                <a:ext cx="10985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1398905" y="584327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531620" y="584327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1751965" y="5843270"/>
                <a:ext cx="36830" cy="552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849630" y="584327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556260" y="584327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520065" y="584327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>
                <a:off x="410210" y="584327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451485" y="5843270"/>
                <a:ext cx="5524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624840" y="5843270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1471930" y="5843270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691640" y="584327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609090" y="5843270"/>
                <a:ext cx="7302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10800000">
              <a:off x="410210" y="5769610"/>
              <a:ext cx="1378585" cy="55245"/>
              <a:chOff x="410210" y="5769610"/>
              <a:chExt cx="1378585" cy="55245"/>
            </a:xfrm>
            <a:solidFill>
              <a:schemeClr val="bg1"/>
            </a:solidFill>
          </p:grpSpPr>
          <p:sp>
            <p:nvSpPr>
              <p:cNvPr id="157" name="직사각형 156"/>
              <p:cNvSpPr/>
              <p:nvPr/>
            </p:nvSpPr>
            <p:spPr>
              <a:xfrm>
                <a:off x="1513840" y="5772150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390650" y="5772150"/>
                <a:ext cx="4381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237615" y="5772150"/>
                <a:ext cx="3873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129030" y="5769610"/>
                <a:ext cx="48260" cy="552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069975" y="577215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982345" y="5772150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831215" y="5772150"/>
                <a:ext cx="5524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776605" y="577215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586740" y="5772150"/>
                <a:ext cx="4381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10210" y="5772150"/>
                <a:ext cx="5969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325880" y="577215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1619250" y="577215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655445" y="577215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1760220" y="5769610"/>
                <a:ext cx="28575" cy="552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691640" y="5772150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1582420" y="577215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689610" y="5772150"/>
                <a:ext cx="3683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483870" y="5772150"/>
                <a:ext cx="23495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516255" y="5772150"/>
                <a:ext cx="3429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895350" y="5772150"/>
                <a:ext cx="25400" cy="520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179" name="TextBox 178"/>
          <p:cNvSpPr txBox="1"/>
          <p:nvPr/>
        </p:nvSpPr>
        <p:spPr>
          <a:xfrm>
            <a:off x="4140200" y="5727700"/>
            <a:ext cx="5575935" cy="36639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코틀린 안드로이드</a:t>
            </a:r>
            <a:r>
              <a:rPr lang="en-US" altLang="ko-KR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&amp;</a:t>
            </a:r>
            <a:r>
              <a:rPr lang="ko-KR" altLang="en-US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자바응용</a:t>
            </a:r>
            <a:r>
              <a:rPr lang="en-US" altLang="ko-KR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SW</a:t>
            </a:r>
            <a:r>
              <a:rPr lang="ko-KR" altLang="en-US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개발 </a:t>
            </a:r>
            <a:r>
              <a:rPr lang="en-US" altLang="ko-KR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1</a:t>
            </a:r>
            <a:r>
              <a:rPr lang="ko-KR" altLang="en-US" b="1" spc="300">
                <a:solidFill>
                  <a:schemeClr val="bg1"/>
                </a:solidFill>
                <a:latin typeface="잘풀리는오늘 Medium"/>
                <a:ea typeface="잘풀리는오늘 Medium"/>
              </a:rPr>
              <a:t>차</a:t>
            </a:r>
          </a:p>
        </p:txBody>
      </p:sp>
      <p:grpSp>
        <p:nvGrpSpPr>
          <p:cNvPr id="109" name="그룹 108"/>
          <p:cNvGrpSpPr/>
          <p:nvPr/>
        </p:nvGrpSpPr>
        <p:grpSpPr>
          <a:xfrm rot="10800000" flipV="1">
            <a:off x="391795" y="6089015"/>
            <a:ext cx="1417320" cy="864235"/>
            <a:chOff x="391795" y="6089015"/>
            <a:chExt cx="1417320" cy="864235"/>
          </a:xfr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grpSpPr>
        <p:sp>
          <p:nvSpPr>
            <p:cNvPr id="110" name="직사각형 109"/>
            <p:cNvSpPr/>
            <p:nvPr/>
          </p:nvSpPr>
          <p:spPr>
            <a:xfrm>
              <a:off x="692785" y="6089015"/>
              <a:ext cx="368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68350" y="6089015"/>
              <a:ext cx="368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918845" y="6089015"/>
              <a:ext cx="749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057275" y="6089015"/>
              <a:ext cx="24130" cy="86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107440" y="6089015"/>
              <a:ext cx="24130" cy="86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182370" y="6089015"/>
              <a:ext cx="368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257935" y="6089015"/>
              <a:ext cx="1130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408430" y="6089015"/>
              <a:ext cx="241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1545590" y="6089015"/>
              <a:ext cx="241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1771650" y="6089015"/>
              <a:ext cx="36830" cy="86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843280" y="6089015"/>
              <a:ext cx="241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542290" y="6089015"/>
              <a:ext cx="241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4825" y="6089015"/>
              <a:ext cx="241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91795" y="6089015"/>
              <a:ext cx="29210" cy="86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453390" y="6089015"/>
              <a:ext cx="368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79755" y="6089015"/>
              <a:ext cx="368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1483995" y="6089015"/>
              <a:ext cx="368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1710055" y="6089015"/>
              <a:ext cx="241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1624965" y="6089015"/>
              <a:ext cx="74930" cy="821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회원관리 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6585" y="873125"/>
            <a:ext cx="7910830" cy="5436235"/>
          </a:xfrm>
          <a:prstGeom prst="rect">
            <a:avLst/>
          </a:prstGeom>
        </p:spPr>
      </p:pic>
      <p:sp>
        <p:nvSpPr>
          <p:cNvPr id="73" name="TextBox 72"/>
          <p:cNvSpPr txBox="1">
            <a:spLocks/>
          </p:cNvSpPr>
          <p:nvPr/>
        </p:nvSpPr>
        <p:spPr>
          <a:xfrm rot="0">
            <a:off x="3190240" y="93980"/>
            <a:ext cx="5833110" cy="78359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ko-KR" sz="15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회원 생성</a:t>
            </a:r>
            <a:endParaRPr lang="ko-KR" altLang="en-US" sz="1500">
              <a:solidFill>
                <a:srgbClr val="404040"/>
              </a:solidFill>
              <a:latin typeface="잘풀리는오늘 Medium" charset="0"/>
              <a:ea typeface="잘풀리는오늘 Medium" charset="0"/>
            </a:endParaRPr>
          </a:p>
          <a:p>
            <a:pPr marL="0" indent="0" latinLnBrk="0">
              <a:buFontTx/>
              <a:buNone/>
              <a:defRPr/>
            </a:pPr>
            <a:r>
              <a:rPr lang="ko-KR" altLang="ko-KR" sz="15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회원 수정</a:t>
            </a:r>
            <a:endParaRPr lang="ko-KR" altLang="en-US" sz="1500">
              <a:solidFill>
                <a:srgbClr val="404040"/>
              </a:solidFill>
              <a:latin typeface="잘풀리는오늘 Medium" charset="0"/>
              <a:ea typeface="잘풀리는오늘 Medium" charset="0"/>
            </a:endParaRPr>
          </a:p>
          <a:p>
            <a:pPr marL="0" indent="0" latinLnBrk="0">
              <a:buFontTx/>
              <a:buNone/>
              <a:defRPr/>
            </a:pPr>
            <a:r>
              <a:rPr lang="ko-KR" altLang="ko-KR" sz="1500">
                <a:solidFill>
                  <a:srgbClr val="404040"/>
                </a:solidFill>
                <a:latin typeface="잘풀리는오늘 Medium" charset="0"/>
                <a:ea typeface="잘풀리는오늘 Medium" charset="0"/>
              </a:rPr>
              <a:t>회원 삭제</a:t>
            </a:r>
            <a:endParaRPr lang="ko-KR" altLang="en-US" sz="1500">
              <a:solidFill>
                <a:srgbClr val="404040"/>
              </a:solidFill>
              <a:latin typeface="잘풀리는오늘 Medium" charset="0"/>
              <a:ea typeface="잘풀리는오늘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회원관리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bandicam 2020-11-29 19-15-12-03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864235" y="868680"/>
            <a:ext cx="7415530" cy="51206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636010" y="404495"/>
            <a:ext cx="4752340" cy="30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latin typeface="잘풀리는오늘 Medium"/>
                <a:ea typeface="잘풀리는오늘 Medium"/>
              </a:rPr>
              <a:t>회원 이름검색을 통한 회원정보 수정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3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8133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회원관리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bandicam 2020-11-29 19-20-16-82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817880" y="836930"/>
            <a:ext cx="7508875" cy="518477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636010" y="404495"/>
            <a:ext cx="4752340" cy="30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404040"/>
                </a:solidFill>
                <a:latin typeface="잘풀리는오늘 Medium"/>
                <a:ea typeface="잘풀리는오늘 Medium"/>
              </a:rPr>
              <a:t>회원이름과 번호를 넣고 등급을 선택 후 회원생성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5367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이용통계 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580" y="764540"/>
            <a:ext cx="8244205" cy="5666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이용통계 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" y="786130"/>
            <a:ext cx="8117205" cy="55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6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이용통계 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" y="769620"/>
            <a:ext cx="8208645" cy="56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이용통계 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" y="778510"/>
            <a:ext cx="8094345" cy="55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7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이용통계 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" y="769620"/>
            <a:ext cx="8183880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2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이용통계 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5" y="786130"/>
            <a:ext cx="4629150" cy="5471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0335" y="2564765"/>
            <a:ext cx="3661410" cy="1200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통계를 위해 </a:t>
            </a:r>
            <a:r>
              <a:rPr lang="en-US" altLang="ko-KR" dirty="0" smtClean="0"/>
              <a:t>DB</a:t>
            </a:r>
            <a:r>
              <a:rPr lang="ko-KR" altLang="en-US" dirty="0"/>
              <a:t> </a:t>
            </a:r>
            <a:r>
              <a:rPr lang="ko-KR" altLang="en-US" dirty="0" smtClean="0"/>
              <a:t>설계를</a:t>
            </a:r>
            <a:endParaRPr lang="en-US" altLang="ko-KR" dirty="0" smtClean="0"/>
          </a:p>
          <a:p>
            <a:r>
              <a:rPr lang="ko-KR" altLang="en-US" dirty="0" smtClean="0"/>
              <a:t>갈아 엎어야 했는데</a:t>
            </a:r>
            <a:endParaRPr lang="en-US" altLang="ko-KR" dirty="0" smtClean="0"/>
          </a:p>
          <a:p>
            <a:r>
              <a:rPr lang="ko-KR" altLang="en-US" dirty="0" smtClean="0"/>
              <a:t>시간이 부족해서 가상의 테이블을</a:t>
            </a:r>
            <a:endParaRPr lang="en-US" altLang="ko-KR" dirty="0" smtClean="0"/>
          </a:p>
          <a:p>
            <a:r>
              <a:rPr lang="ko-KR" altLang="en-US" dirty="0" smtClean="0"/>
              <a:t>만들어서 연동했습니다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8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이용통계 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bandicam 2020-11-29 19-25-01-1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593725" y="836930"/>
            <a:ext cx="7956550" cy="549338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636010" y="260350"/>
            <a:ext cx="4752340" cy="51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404040"/>
                </a:solidFill>
                <a:latin typeface="잘풀리는오늘 Medium"/>
                <a:ea typeface="잘풀리는오늘 Medium"/>
              </a:rPr>
              <a:t>달을 다른 달로 선택 할 때마다 </a:t>
            </a:r>
          </a:p>
          <a:p>
            <a:pPr>
              <a:defRPr/>
            </a:pPr>
            <a:r>
              <a:rPr lang="ko-KR" altLang="en-US" sz="1400">
                <a:solidFill>
                  <a:srgbClr val="404040"/>
                </a:solidFill>
                <a:latin typeface="잘풀리는오늘 Medium"/>
                <a:ea typeface="잘풀리는오늘 Medium"/>
              </a:rPr>
              <a:t>그 달의 값으로 모든 그래프가 바뀐다</a:t>
            </a:r>
            <a:r>
              <a:rPr lang="en-US" altLang="ko-KR" sz="1400">
                <a:solidFill>
                  <a:srgbClr val="404040"/>
                </a:solidFill>
                <a:latin typeface="잘풀리는오늘 Medium"/>
                <a:ea typeface="잘풀리는오늘 Medium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410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219583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 rot="10800000" flipV="1">
            <a:off x="395605" y="0"/>
            <a:ext cx="1417320" cy="3500755"/>
            <a:chOff x="395605" y="0"/>
            <a:chExt cx="1417320" cy="350075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2" name="직사각형 71"/>
            <p:cNvSpPr/>
            <p:nvPr/>
          </p:nvSpPr>
          <p:spPr>
            <a:xfrm>
              <a:off x="696595" y="0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72160" y="0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922655" y="0"/>
              <a:ext cx="749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061720" y="0"/>
              <a:ext cx="24130" cy="350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11250" y="0"/>
              <a:ext cx="24130" cy="350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186815" y="0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261745" y="0"/>
              <a:ext cx="1130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412240" y="0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549400" y="0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775460" y="0"/>
              <a:ext cx="36830" cy="350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847725" y="0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46100" y="0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08635" y="0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395605" y="0"/>
              <a:ext cx="29210" cy="350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457200" y="0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83565" y="0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487805" y="0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713865" y="0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628775" y="0"/>
              <a:ext cx="749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 rot="10800000" flipV="1">
            <a:off x="395605" y="-635"/>
            <a:ext cx="1417320" cy="3500755"/>
            <a:chOff x="395605" y="-635"/>
            <a:chExt cx="1417320" cy="3500755"/>
          </a:xfrm>
          <a:solidFill>
            <a:schemeClr val="bg1"/>
          </a:solidFill>
        </p:grpSpPr>
        <p:sp>
          <p:nvSpPr>
            <p:cNvPr id="48" name="직사각형 47"/>
            <p:cNvSpPr/>
            <p:nvPr/>
          </p:nvSpPr>
          <p:spPr>
            <a:xfrm>
              <a:off x="696595" y="-635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72160" y="-635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922655" y="-635"/>
              <a:ext cx="749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061720" y="-635"/>
              <a:ext cx="24130" cy="350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11250" y="-635"/>
              <a:ext cx="24130" cy="350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86815" y="-635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261745" y="-635"/>
              <a:ext cx="1130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412240" y="-635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549400" y="-635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775460" y="-635"/>
              <a:ext cx="36830" cy="350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847725" y="-635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46100" y="-635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08635" y="-635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95605" y="-635"/>
              <a:ext cx="29210" cy="350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57200" y="-635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83565" y="-635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487805" y="-635"/>
              <a:ext cx="368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713865" y="-635"/>
              <a:ext cx="241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28775" y="-635"/>
              <a:ext cx="74930" cy="33312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9705" y="3383280"/>
            <a:ext cx="1871980" cy="45720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23215" y="3500755"/>
            <a:ext cx="1688465" cy="2768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CONTENTS</a:t>
            </a:r>
            <a:endParaRPr lang="ko-KR" altLang="en-US" sz="1200" b="1" spc="60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23215" y="3500755"/>
            <a:ext cx="1688465" cy="2768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600">
                <a:solidFill>
                  <a:schemeClr val="bg1"/>
                </a:solidFill>
                <a:latin typeface="메이플스토리"/>
                <a:ea typeface="메이플스토리"/>
              </a:rPr>
              <a:t>CONTENTS</a:t>
            </a:r>
            <a:endParaRPr lang="ko-KR" altLang="en-US" sz="1200" b="1" spc="600">
              <a:solidFill>
                <a:schemeClr val="bg1"/>
              </a:solidFill>
              <a:latin typeface="메이플스토리"/>
              <a:ea typeface="메이플스토리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30145" y="2917825"/>
            <a:ext cx="4283710" cy="276860"/>
            <a:chOff x="2430145" y="2917825"/>
            <a:chExt cx="4283710" cy="276860"/>
          </a:xfrm>
        </p:grpSpPr>
        <p:sp>
          <p:nvSpPr>
            <p:cNvPr id="12" name="타원 11"/>
            <p:cNvSpPr/>
            <p:nvPr/>
          </p:nvSpPr>
          <p:spPr>
            <a:xfrm>
              <a:off x="2430145" y="2999740"/>
              <a:ext cx="123190" cy="1231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374515" y="2917825"/>
              <a:ext cx="2339975" cy="27686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도서관리프로그램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(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사서용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)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632710" y="3061335"/>
              <a:ext cx="1741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2430145" y="3429000"/>
            <a:ext cx="4283710" cy="276860"/>
            <a:chOff x="2430145" y="3429000"/>
            <a:chExt cx="4283710" cy="276860"/>
          </a:xfrm>
        </p:grpSpPr>
        <p:grpSp>
          <p:nvGrpSpPr>
            <p:cNvPr id="14" name="그룹 13"/>
            <p:cNvGrpSpPr/>
            <p:nvPr/>
          </p:nvGrpSpPr>
          <p:grpSpPr>
            <a:xfrm>
              <a:off x="2430145" y="3503930"/>
              <a:ext cx="264160" cy="123190"/>
              <a:chOff x="2430145" y="3503930"/>
              <a:chExt cx="264160" cy="123190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2430145" y="3503930"/>
                <a:ext cx="123190" cy="12319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4" name="타원 133"/>
              <p:cNvSpPr/>
              <p:nvPr/>
            </p:nvSpPr>
            <p:spPr>
              <a:xfrm>
                <a:off x="2571115" y="3503930"/>
                <a:ext cx="123190" cy="12319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cxnSp>
          <p:nvCxnSpPr>
            <p:cNvPr id="91" name="직선 연결선 90"/>
            <p:cNvCxnSpPr/>
            <p:nvPr/>
          </p:nvCxnSpPr>
          <p:spPr>
            <a:xfrm>
              <a:off x="2773045" y="3565525"/>
              <a:ext cx="160083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374515" y="3429000"/>
              <a:ext cx="2339975" cy="27686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도서검색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프로그램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(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회원용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잘풀리는오늘 Medium"/>
                  <a:ea typeface="잘풀리는오늘 Medium"/>
                </a:rPr>
                <a:t>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4" animBg="1"/>
      <p:bldP spid="2" grpId="0" animBg="1"/>
      <p:bldP spid="2" grpId="1" animBg="1"/>
      <p:bldP spid="44" grpId="2"/>
      <p:bldP spid="67" grpId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55" y="0"/>
            <a:ext cx="9160510" cy="36302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4074795" y="3294380"/>
            <a:ext cx="993775" cy="389255"/>
            <a:chOff x="4074795" y="3294380"/>
            <a:chExt cx="993775" cy="389255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101" name="직사각형 100"/>
            <p:cNvSpPr/>
            <p:nvPr/>
          </p:nvSpPr>
          <p:spPr>
            <a:xfrm>
              <a:off x="4286250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338955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445000" y="3294380"/>
              <a:ext cx="52705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542155" y="3294380"/>
              <a:ext cx="16510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577080" y="3294380"/>
              <a:ext cx="16510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4629785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682490" y="3294380"/>
              <a:ext cx="79375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78790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488442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042535" y="3294380"/>
              <a:ext cx="26670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39166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18084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15417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074795" y="3294380"/>
              <a:ext cx="20955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4117975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206875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4841240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999355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939665" y="3294380"/>
              <a:ext cx="52705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86760" y="3707765"/>
            <a:ext cx="2570480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도서회원프로그램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86760" y="2865120"/>
            <a:ext cx="2570480" cy="39052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  <a:latin typeface="메이플스토리"/>
                <a:ea typeface="메이플스토리"/>
              </a:rPr>
              <a:t>STRENGTHS</a:t>
            </a:r>
            <a:endParaRPr lang="ko-KR" altLang="en-US" sz="2000" b="1">
              <a:solidFill>
                <a:schemeClr val="bg1"/>
              </a:solidFill>
              <a:latin typeface="메이플스토리"/>
              <a:ea typeface="메이플스토리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750" y="1026795"/>
            <a:ext cx="1620520" cy="37338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900" b="1">
                <a:solidFill>
                  <a:schemeClr val="bg1"/>
                </a:solidFill>
                <a:latin typeface="나눔바른고딕 UltraLight"/>
                <a:ea typeface="나눔바른고딕 UltraLight"/>
              </a:rPr>
              <a:t>2</a:t>
            </a:r>
            <a:endParaRPr lang="ko-KR" altLang="en-US" sz="23900" b="1">
              <a:solidFill>
                <a:schemeClr val="bg1"/>
              </a:solidFill>
              <a:latin typeface="나눔바른고딕 UltraLight"/>
              <a:ea typeface="나눔바른고딕 Ultra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도서검색프로그램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/>
              <a:ea typeface="잘풀리는오늘 Medium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2425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7825" y="889635"/>
            <a:ext cx="8388350" cy="507873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060065" y="476885"/>
            <a:ext cx="5400675" cy="32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서가 중간중간 위치한 </a:t>
            </a:r>
            <a:r>
              <a:rPr lang="en-US" altLang="ko-KR" sz="15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PC</a:t>
            </a:r>
            <a:r>
              <a:rPr lang="ko-KR" altLang="en-US" sz="15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를 통해 도서를 검색할 수 있는 프로그램</a:t>
            </a:r>
            <a:endParaRPr lang="ko-KR" altLang="en-US" sz="15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도서검색프로그램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/>
              <a:ea typeface="잘풀리는오늘 Medium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2425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485" y="780415"/>
            <a:ext cx="8748395" cy="529653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060065" y="332740"/>
            <a:ext cx="5400675" cy="58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선택한 데이터에 따라 라벨의 텍스트나 이미지를 변경해서</a:t>
            </a:r>
            <a:endParaRPr lang="en-US" altLang="ko-KR" sz="16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>
              <a:defRPr/>
            </a:pPr>
            <a:r>
              <a:rPr lang="ko-KR" altLang="en-US" sz="16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쉽게 확인할 수 있도록 하였음</a:t>
            </a:r>
            <a:endParaRPr lang="ko-KR" altLang="en-US" sz="16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도서검색프로그램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/>
              <a:ea typeface="잘풀리는오늘 Medium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2425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3" name="bandicam 2020-11-29 12-26-43-6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66370" y="836930"/>
            <a:ext cx="8798560" cy="5328285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3563620" y="404495"/>
            <a:ext cx="4968240" cy="33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404040"/>
                </a:solidFill>
                <a:latin typeface="잘풀리는오늘 Medium"/>
                <a:ea typeface="잘풀리는오늘 Medium"/>
                <a:cs typeface="맑은 고딕 Semilight"/>
              </a:rPr>
              <a:t>도서위치를 알려주는 기능의 동영상입니다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2000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도서회원프로그램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2425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420110" y="404495"/>
            <a:ext cx="4896485" cy="33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도서관리툴과 </a:t>
            </a:r>
            <a:r>
              <a:rPr lang="ko-KR" altLang="en-US" sz="1600" dirty="0" err="1">
                <a:solidFill>
                  <a:srgbClr val="404040"/>
                </a:solidFill>
                <a:latin typeface="잘풀리는오늘 Medium"/>
                <a:ea typeface="잘풀리는오늘 Medium"/>
              </a:rPr>
              <a:t>회원툴의</a:t>
            </a:r>
            <a:r>
              <a:rPr lang="ko-KR" altLang="en-US" sz="1600" dirty="0">
                <a:solidFill>
                  <a:srgbClr val="404040"/>
                </a:solidFill>
                <a:latin typeface="잘풀리는오늘 Medium"/>
                <a:ea typeface="잘풀리는오늘 Medium"/>
              </a:rPr>
              <a:t> </a:t>
            </a:r>
            <a:r>
              <a:rPr lang="ko-KR" altLang="en-US" sz="1600" dirty="0" err="1">
                <a:solidFill>
                  <a:srgbClr val="404040"/>
                </a:solidFill>
                <a:latin typeface="잘풀리는오늘 Medium"/>
                <a:ea typeface="잘풀리는오늘 Medium"/>
              </a:rPr>
              <a:t>채팅기능입니다</a:t>
            </a:r>
            <a:endParaRPr lang="ko-KR" altLang="en-US" sz="16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73" name="bandicam 2020-11-29 12-22-11-18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29920" y="937260"/>
            <a:ext cx="7884160" cy="5443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33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73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23433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미보유 도서 좋아요 기능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도서관에 들였으면 하는</a:t>
            </a:r>
            <a:endParaRPr lang="ko-KR" altLang="en-US"/>
          </a:p>
          <a:p>
            <a:pPr marL="342900" indent="-342900" latinLnBrk="0">
              <a:buFont typeface="Arial"/>
              <a:buChar char="•"/>
            </a:pPr>
            <a:r>
              <a:rPr lang="ko-KR" altLang="en-US"/>
              <a:t>희망도서를 공공데이터에서 불러와</a:t>
            </a:r>
            <a:endParaRPr lang="ko-KR" altLang="en-US"/>
          </a:p>
          <a:p>
            <a:pPr marL="342900" indent="-342900" latinLnBrk="0">
              <a:buFont typeface="Arial"/>
              <a:buChar char="•"/>
            </a:pPr>
            <a:r>
              <a:rPr lang="ko-KR" altLang="en-US"/>
              <a:t>좋아요 테이블에 삽입 || 추가</a:t>
            </a:r>
            <a:endParaRPr lang="ko-KR" altLang="en-US"/>
          </a:p>
        </p:txBody>
      </p:sp>
      <p:pic>
        <p:nvPicPr>
          <p:cNvPr id="4" name="그림 3" descr="C:/Users/admin/AppData/Roaming/PolarisOffice/ETemp/10076_20304544/fImage39806550455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54090" y="4177665"/>
            <a:ext cx="2059305" cy="249364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90679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입푸</a:t>
            </a:r>
            <a:r>
              <a:rPr lang="en-US" altLang="ko-KR" sz="4400">
                <a:latin typeface="맑은 고딕" charset="0"/>
                <a:ea typeface="맑은 고딕" charset="0"/>
                <a:cs typeface="+mj-cs"/>
              </a:rPr>
              <a:t>…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경우의 수 세 가지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도서관에 보유중인 도서</a:t>
            </a:r>
            <a:endParaRPr lang="ko-KR" altLang="en-US" sz="32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32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보유중 도서 다이얼로그</a:t>
            </a:r>
            <a:endParaRPr lang="ko-KR" altLang="en-US" sz="32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 typeface="Arial"/>
              <a:buChar char="•"/>
            </a:pP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미보유 도서이면서 첫 </a:t>
            </a:r>
            <a:r>
              <a:rPr lang="en-US" altLang="ko-KR" sz="3200">
                <a:latin typeface="맑은 고딕" charset="0"/>
                <a:ea typeface="맑은 고딕" charset="0"/>
                <a:cs typeface="+mn-cs"/>
              </a:rPr>
              <a:t>‘</a:t>
            </a: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좋아요</a:t>
            </a:r>
            <a:r>
              <a:rPr lang="en-US" altLang="ko-KR" sz="3200">
                <a:latin typeface="맑은 고딕" charset="0"/>
                <a:ea typeface="맑은 고딕" charset="0"/>
                <a:cs typeface="+mn-cs"/>
              </a:rPr>
              <a:t>’</a:t>
            </a: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인 도서</a:t>
            </a:r>
            <a:endParaRPr lang="ko-KR" altLang="en-US" sz="32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32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좋아요 테이블 인서트</a:t>
            </a:r>
            <a:endParaRPr lang="ko-KR" altLang="en-US" sz="32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 typeface="Arial"/>
              <a:buChar char="•"/>
            </a:pP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미보유 도서 중 </a:t>
            </a:r>
            <a:r>
              <a:rPr lang="en-US" altLang="ko-KR" sz="3200">
                <a:latin typeface="맑은 고딕" charset="0"/>
                <a:ea typeface="맑은 고딕" charset="0"/>
                <a:cs typeface="+mn-cs"/>
              </a:rPr>
              <a:t>‘</a:t>
            </a: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좋아요</a:t>
            </a:r>
            <a:r>
              <a:rPr lang="en-US" altLang="ko-KR" sz="3200">
                <a:latin typeface="맑은 고딕" charset="0"/>
                <a:ea typeface="맑은 고딕" charset="0"/>
                <a:cs typeface="+mn-cs"/>
              </a:rPr>
              <a:t>’</a:t>
            </a: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가 추가된 도서</a:t>
            </a:r>
            <a:endParaRPr lang="ko-KR" altLang="en-US" sz="32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32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en-US" sz="3200">
                <a:latin typeface="맑은 고딕" charset="0"/>
                <a:ea typeface="맑은 고딕" charset="0"/>
                <a:cs typeface="+mn-cs"/>
              </a:rPr>
              <a:t>좋아요 테이블 업데이트</a:t>
            </a:r>
            <a:endParaRPr lang="ko-KR" altLang="en-US" sz="32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Picture " descr="C:/Users/admin/AppData/Roaming/PolarisOffice/ETemp/10076_20304544/fImage39806610169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2235" y="4661535"/>
            <a:ext cx="1661160" cy="2009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도서회원프로그램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2425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843530" y="476885"/>
            <a:ext cx="5328285" cy="33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latin typeface="잘풀리는오늘 Medium"/>
                <a:ea typeface="잘풀리는오늘 Medium"/>
                <a:cs typeface="맑은 고딕 Semilight"/>
              </a:rPr>
              <a:t>도서요청에 회원정보를 잘못 넣으면 뜨는 에러메세지</a:t>
            </a:r>
          </a:p>
        </p:txBody>
      </p:sp>
      <p:pic>
        <p:nvPicPr>
          <p:cNvPr id="71" name="틀렷을시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61925" y="895350"/>
            <a:ext cx="8820785" cy="5342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7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4767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905" y="6416040"/>
            <a:ext cx="9145905" cy="120650"/>
            <a:chOff x="-1905" y="6416040"/>
            <a:chExt cx="9145905" cy="120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416040"/>
              <a:ext cx="9144000" cy="24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6456680"/>
              <a:ext cx="5626735" cy="196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6492875"/>
              <a:ext cx="4403090" cy="1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905" y="6523990"/>
              <a:ext cx="3345180" cy="12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도서회원프로그램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2425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843530" y="152400"/>
            <a:ext cx="5760720" cy="58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 smtClean="0">
                <a:latin typeface="잘풀리는오늘 Medium"/>
                <a:ea typeface="잘풀리는오늘 Medium"/>
                <a:cs typeface="맑은 고딕 Semilight"/>
              </a:rPr>
              <a:t>로그인 비슷한 기능으로</a:t>
            </a:r>
            <a:endParaRPr lang="en-US" altLang="ko-KR" sz="1600" dirty="0" smtClean="0">
              <a:latin typeface="잘풀리는오늘 Medium"/>
              <a:ea typeface="잘풀리는오늘 Medium"/>
              <a:cs typeface="맑은 고딕 Semilight"/>
            </a:endParaRPr>
          </a:p>
          <a:p>
            <a:pPr>
              <a:defRPr/>
            </a:pPr>
            <a:r>
              <a:rPr lang="ko-KR" altLang="en-US" sz="1600" dirty="0" err="1" smtClean="0">
                <a:latin typeface="잘풀리는오늘 Medium"/>
                <a:ea typeface="잘풀리는오늘 Medium"/>
                <a:cs typeface="맑은 고딕 Semilight"/>
              </a:rPr>
              <a:t>회원명과</a:t>
            </a:r>
            <a:r>
              <a:rPr lang="ko-KR" altLang="en-US" sz="1600" dirty="0" smtClean="0">
                <a:latin typeface="잘풀리는오늘 Medium"/>
                <a:ea typeface="잘풀리는오늘 Medium"/>
                <a:cs typeface="맑은 고딕 Semilight"/>
              </a:rPr>
              <a:t> </a:t>
            </a:r>
            <a:r>
              <a:rPr lang="ko-KR" altLang="en-US" sz="1600" dirty="0" err="1" smtClean="0">
                <a:latin typeface="잘풀리는오늘 Medium"/>
                <a:ea typeface="잘풀리는오늘 Medium"/>
                <a:cs typeface="맑은 고딕 Semilight"/>
              </a:rPr>
              <a:t>회원번호가</a:t>
            </a:r>
            <a:r>
              <a:rPr lang="ko-KR" altLang="en-US" sz="1600" dirty="0" smtClean="0">
                <a:latin typeface="잘풀리는오늘 Medium"/>
                <a:ea typeface="잘풀리는오늘 Medium"/>
                <a:cs typeface="맑은 고딕 Semilight"/>
              </a:rPr>
              <a:t> 일치할 시 입장이 가능한 </a:t>
            </a:r>
            <a:r>
              <a:rPr lang="ko-KR" altLang="en-US" sz="1600" dirty="0" err="1" smtClean="0">
                <a:latin typeface="잘풀리는오늘 Medium"/>
                <a:ea typeface="잘풀리는오늘 Medium"/>
                <a:cs typeface="맑은 고딕 Semilight"/>
              </a:rPr>
              <a:t>도서요청</a:t>
            </a:r>
            <a:r>
              <a:rPr lang="ko-KR" altLang="en-US" sz="1600" dirty="0" smtClean="0">
                <a:latin typeface="잘풀리는오늘 Medium"/>
                <a:ea typeface="잘풀리는오늘 Medium"/>
                <a:cs typeface="맑은 고딕 Semilight"/>
              </a:rPr>
              <a:t> 프레임</a:t>
            </a:r>
            <a:endParaRPr lang="ko-KR" altLang="en-US" sz="1600" dirty="0">
              <a:latin typeface="잘풀리는오늘 Medium"/>
              <a:ea typeface="잘풀리는오늘 Medium"/>
              <a:cs typeface="맑은 고딕 Semilight"/>
            </a:endParaRPr>
          </a:p>
        </p:txBody>
      </p:sp>
      <p:pic>
        <p:nvPicPr>
          <p:cNvPr id="71" name="도서요청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78740" y="836930"/>
            <a:ext cx="8867140" cy="537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7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8967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5"/>
          <p:cNvGrpSpPr/>
          <p:nvPr/>
        </p:nvGrpSpPr>
        <p:grpSpPr>
          <a:xfrm rot="10800000">
            <a:off x="-1905" y="6416040"/>
            <a:ext cx="9146540" cy="121285"/>
            <a:chOff x="-1905" y="6416040"/>
            <a:chExt cx="9146540" cy="12128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Rect 0"/>
            <p:cNvSpPr>
              <a:spLocks/>
            </p:cNvSpPr>
            <p:nvPr/>
          </p:nvSpPr>
          <p:spPr>
            <a:xfrm rot="10800000" flipV="1">
              <a:off x="-2540" y="6512560"/>
              <a:ext cx="9144635" cy="25400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67" name="Rect 0"/>
            <p:cNvSpPr>
              <a:spLocks/>
            </p:cNvSpPr>
            <p:nvPr/>
          </p:nvSpPr>
          <p:spPr>
            <a:xfrm rot="10800000" flipV="1">
              <a:off x="3515360" y="6477000"/>
              <a:ext cx="5627370" cy="20320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68" name="Rect 0"/>
            <p:cNvSpPr>
              <a:spLocks/>
            </p:cNvSpPr>
            <p:nvPr/>
          </p:nvSpPr>
          <p:spPr>
            <a:xfrm rot="10800000" flipV="1">
              <a:off x="4738370" y="6445885"/>
              <a:ext cx="4403725" cy="15240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69" name="Rect 0"/>
            <p:cNvSpPr>
              <a:spLocks/>
            </p:cNvSpPr>
            <p:nvPr/>
          </p:nvSpPr>
          <p:spPr>
            <a:xfrm rot="10800000" flipV="1">
              <a:off x="5798185" y="6416040"/>
              <a:ext cx="3345815" cy="13335"/>
            </a:xfrm>
            <a:prstGeom prst="rect"/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</p:grpSp>
      <p:sp>
        <p:nvSpPr>
          <p:cNvPr id="35" name="Rect 0"/>
          <p:cNvSpPr txBox="1">
            <a:spLocks/>
          </p:cNvSpPr>
          <p:nvPr/>
        </p:nvSpPr>
        <p:spPr>
          <a:xfrm rot="0">
            <a:off x="107315" y="476885"/>
            <a:ext cx="2520950" cy="293370"/>
          </a:xfrm>
          <a:prstGeom prst="rect"/>
          <a:noFill/>
          <a:scene3d>
            <a:camera prst="obliqueTopLeft"/>
            <a:lightRig rig="threePt" dir="t"/>
          </a:scene3d>
          <a:sp3d prstMaterial="warmMatte">
            <a:bevelT w="76200" h="76200" prst="circle"/>
          </a:sp3d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charset="0"/>
                <a:ea typeface="잘풀리는오늘 Medium" charset="0"/>
              </a:rPr>
              <a:t>도서회원프로그램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잘풀리는오늘 Medium" charset="0"/>
              <a:ea typeface="잘풀리는오늘 Medium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212090" y="236855"/>
            <a:ext cx="123825" cy="123825"/>
          </a:xfrm>
          <a:prstGeom prst="ellipse"/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352425" y="236855"/>
            <a:ext cx="123825" cy="123825"/>
          </a:xfrm>
          <a:prstGeom prst="ellipse"/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70" name="Rect 0"/>
          <p:cNvSpPr txBox="1">
            <a:spLocks/>
          </p:cNvSpPr>
          <p:nvPr/>
        </p:nvSpPr>
        <p:spPr>
          <a:xfrm rot="0">
            <a:off x="2843530" y="152400"/>
            <a:ext cx="5761355" cy="5848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1600">
                <a:latin typeface="잘풀리는오늘 Medium" charset="0"/>
                <a:ea typeface="잘풀리는오늘 Medium" charset="0"/>
                <a:cs typeface="맑은 고딕 Semilight" charset="0"/>
              </a:rPr>
              <a:t>기존에 좋아요가 1 이상인 도서에 좋아요를 추가하면</a:t>
            </a:r>
            <a:endParaRPr lang="ko-KR" altLang="en-US" sz="1600">
              <a:latin typeface="잘풀리는오늘 Medium" charset="0"/>
              <a:ea typeface="잘풀리는오늘 Medium" charset="0"/>
              <a:cs typeface="맑은 고딕 Semilight" charset="0"/>
            </a:endParaRPr>
          </a:p>
          <a:p>
            <a:pPr marL="0" indent="0" latinLnBrk="0">
              <a:buFontTx/>
              <a:buNone/>
              <a:defRPr/>
            </a:pPr>
            <a:r>
              <a:rPr lang="ko-KR" altLang="en-US" sz="1600">
                <a:latin typeface="잘풀리는오늘 Medium" charset="0"/>
                <a:ea typeface="잘풀리는오늘 Medium" charset="0"/>
                <a:cs typeface="맑은 고딕 Semilight" charset="0"/>
              </a:rPr>
              <a:t>좋아요 그림과 함께 좋아요 +1</a:t>
            </a:r>
            <a:endParaRPr lang="ko-KR" altLang="en-US" sz="1600">
              <a:latin typeface="잘풀리는오늘 Medium" charset="0"/>
              <a:ea typeface="잘풀리는오늘 Medium" charset="0"/>
              <a:cs typeface="맑은 고딕 Semilight" charset="0"/>
            </a:endParaRPr>
          </a:p>
        </p:txBody>
      </p:sp>
      <p:pic>
        <p:nvPicPr>
          <p:cNvPr id="71" name="좋아요기능" descr="C:/Users/admin/AppData/Roaming/PolarisOffice/ETemp/10076_20304544/fImage1173776814552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0" y="800100"/>
            <a:ext cx="7468235" cy="525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8967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video>
              <p:cMediaNode vol="80000">
                <p:cTn>
                  <p:stCondLst>
                    <p:cond delay="0"/>
                  </p:stCondLst>
                </p:cTn>
                <p:tgtEl>
                  <p:spTgt spid="7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55" y="0"/>
            <a:ext cx="9160510" cy="36302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4074795" y="3294380"/>
            <a:ext cx="993775" cy="389255"/>
            <a:chOff x="4074795" y="3294380"/>
            <a:chExt cx="993775" cy="389255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101" name="직사각형 100"/>
            <p:cNvSpPr/>
            <p:nvPr/>
          </p:nvSpPr>
          <p:spPr>
            <a:xfrm>
              <a:off x="4286250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338955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445000" y="3294380"/>
              <a:ext cx="52705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542155" y="3294380"/>
              <a:ext cx="16510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577080" y="3294380"/>
              <a:ext cx="16510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4629785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682490" y="3294380"/>
              <a:ext cx="79375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78790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488442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042535" y="3294380"/>
              <a:ext cx="26670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39166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18084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154170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074795" y="3294380"/>
              <a:ext cx="20955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4117975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206875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4841240" y="329438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999355" y="329438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939665" y="3294380"/>
              <a:ext cx="52705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023870" y="3710305"/>
            <a:ext cx="3096260" cy="36703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</a:rPr>
              <a:t>도서관리프로그램 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86760" y="2865120"/>
            <a:ext cx="2570480" cy="39052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  <a:latin typeface="메이플스토리"/>
                <a:ea typeface="메이플스토리"/>
              </a:rPr>
              <a:t>STEP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750" y="1026795"/>
            <a:ext cx="1620520" cy="37338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900" b="1">
                <a:solidFill>
                  <a:schemeClr val="bg1"/>
                </a:solidFill>
                <a:latin typeface="나눔바른고딕 UltraLight"/>
                <a:ea typeface="나눔바른고딕 UltraLight"/>
              </a:rPr>
              <a:t>1</a:t>
            </a:r>
            <a:endParaRPr lang="ko-KR" altLang="en-US" sz="23900" b="1">
              <a:solidFill>
                <a:schemeClr val="bg1"/>
              </a:solidFill>
              <a:latin typeface="나눔바른고딕 UltraLight"/>
              <a:ea typeface="나눔바른고딕 Ultra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-8255" y="0"/>
            <a:ext cx="916051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0" name="그룹 89"/>
          <p:cNvGrpSpPr/>
          <p:nvPr/>
        </p:nvGrpSpPr>
        <p:grpSpPr>
          <a:xfrm>
            <a:off x="4074795" y="3399790"/>
            <a:ext cx="993775" cy="389255"/>
            <a:chOff x="4074795" y="3399790"/>
            <a:chExt cx="993775" cy="389255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91" name="직사각형 90"/>
            <p:cNvSpPr/>
            <p:nvPr/>
          </p:nvSpPr>
          <p:spPr>
            <a:xfrm>
              <a:off x="4286250" y="339979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338955" y="339979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445000" y="3399790"/>
              <a:ext cx="52705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542155" y="3399790"/>
              <a:ext cx="16510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577080" y="3399790"/>
              <a:ext cx="16510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629785" y="339979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682490" y="3399790"/>
              <a:ext cx="79375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787900" y="339979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884420" y="339979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042535" y="3399790"/>
              <a:ext cx="26670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391660" y="339979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180840" y="339979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154170" y="339979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074795" y="3399790"/>
              <a:ext cx="20955" cy="3892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117975" y="339979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4206875" y="339979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841240" y="3399790"/>
              <a:ext cx="2667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999355" y="3399790"/>
              <a:ext cx="16510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939665" y="3399790"/>
              <a:ext cx="52705" cy="370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37635" y="3059430"/>
            <a:ext cx="1221105" cy="307975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bg1"/>
                </a:solidFill>
                <a:latin typeface="메이플스토리"/>
                <a:ea typeface="메이플스토리"/>
              </a:rPr>
              <a:t>THANK YOU</a:t>
            </a:r>
            <a:endParaRPr lang="ko-KR" altLang="en-US" sz="1400">
              <a:solidFill>
                <a:schemeClr val="bg1"/>
              </a:solidFill>
              <a:latin typeface="메이플스토리"/>
              <a:ea typeface="메이플스토리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초기 화면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/>
              <a:ea typeface="잘풀리는오늘 Medium"/>
              <a:cs typeface="맑은 고딕 Semiligh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2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프로그램 실행 시 보여지는 화면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" y="828040"/>
            <a:ext cx="7845425" cy="5201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3079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화면 구성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/>
              <a:ea typeface="잘풀리는오늘 Medium"/>
              <a:cs typeface="맑은 고딕 Semiligh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2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네 개의 탭이 있고 그 안에서 나뉘어지는 탭으로 구분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" y="828040"/>
            <a:ext cx="7845425" cy="52012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9605" y="1021080"/>
            <a:ext cx="1330325" cy="2133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49605" y="828040"/>
            <a:ext cx="2482215" cy="192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06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49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1. </a:t>
            </a: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도서관에 회원 등록한 사람들의 목록을 </a:t>
            </a: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DB</a:t>
            </a: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에서 가져옴</a:t>
            </a:r>
            <a:endParaRPr lang="en-US" altLang="ko-KR" sz="13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  <a:p>
            <a:pPr algn="ctr">
              <a:defRPr/>
            </a:pP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2. </a:t>
            </a: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도서관에 보유 중인 도서 목록을 </a:t>
            </a:r>
            <a:r>
              <a:rPr lang="en-US" altLang="ko-KR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DB</a:t>
            </a: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에서 가져옴</a:t>
            </a:r>
            <a:endParaRPr lang="ko-KR" altLang="en-US" sz="1300" dirty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" y="828040"/>
            <a:ext cx="7845425" cy="52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7315" y="476885"/>
            <a:ext cx="2520315" cy="29273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도서관리프로그램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in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대출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/>
                <a:ea typeface="잘풀리는오늘 Medium"/>
                <a:cs typeface="맑은 고딕 Semilight"/>
              </a:rPr>
              <a:t>반납</a:t>
            </a:r>
          </a:p>
        </p:txBody>
      </p:sp>
      <p:sp>
        <p:nvSpPr>
          <p:cNvPr id="20" name="타원 19"/>
          <p:cNvSpPr/>
          <p:nvPr/>
        </p:nvSpPr>
        <p:spPr>
          <a:xfrm>
            <a:off x="212090" y="236855"/>
            <a:ext cx="123190" cy="12319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67360" y="6093460"/>
            <a:ext cx="8208645" cy="29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dirty="0" smtClean="0">
                <a:solidFill>
                  <a:srgbClr val="404040"/>
                </a:solidFill>
                <a:latin typeface="잘풀리는오늘 Medium"/>
                <a:ea typeface="잘풀리는오늘 Medium"/>
              </a:rPr>
              <a:t>회원 및 도서를 빠르게 검색할 수 있는 편의성 기능을 추가</a:t>
            </a:r>
            <a:endParaRPr lang="en-US" altLang="ko-KR" sz="1300" dirty="0" smtClean="0">
              <a:solidFill>
                <a:srgbClr val="404040"/>
              </a:solidFill>
              <a:latin typeface="잘풀리는오늘 Medium"/>
              <a:ea typeface="잘풀리는오늘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" y="828040"/>
            <a:ext cx="7845425" cy="52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auney</Company>
  <DocSecurity>0</DocSecurity>
  <HyperlinksChanged>false</HyperlinksChanged>
  <Lines>0</Lines>
  <LinksUpToDate>false</LinksUpToDate>
  <Pages>50</Pages>
  <Paragraphs>116</Paragraphs>
  <Words>534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auney</dc:creator>
  <cp:lastModifiedBy>천 행운</cp:lastModifiedBy>
  <dc:title>PowerPoint 프레젠테이션</dc:title>
  <cp:version>9.102.58.42146</cp:version>
  <dcterms:modified xsi:type="dcterms:W3CDTF">2020-11-29T12:58:04Z</dcterms:modified>
</cp:coreProperties>
</file>